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9.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gif" ContentType="image/gif"/>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7" r:id="rId2"/>
    <p:sldId id="446" r:id="rId3"/>
    <p:sldId id="447" r:id="rId4"/>
    <p:sldId id="268" r:id="rId5"/>
    <p:sldId id="267" r:id="rId6"/>
    <p:sldId id="392" r:id="rId7"/>
    <p:sldId id="393" r:id="rId8"/>
    <p:sldId id="394" r:id="rId9"/>
    <p:sldId id="395" r:id="rId10"/>
    <p:sldId id="397" r:id="rId11"/>
    <p:sldId id="270" r:id="rId12"/>
    <p:sldId id="271" r:id="rId13"/>
    <p:sldId id="449" r:id="rId14"/>
    <p:sldId id="272" r:id="rId15"/>
    <p:sldId id="273" r:id="rId16"/>
    <p:sldId id="448" r:id="rId17"/>
    <p:sldId id="274" r:id="rId18"/>
    <p:sldId id="454" r:id="rId19"/>
    <p:sldId id="275" r:id="rId20"/>
    <p:sldId id="276" r:id="rId21"/>
    <p:sldId id="398" r:id="rId22"/>
    <p:sldId id="277" r:id="rId23"/>
    <p:sldId id="278" r:id="rId24"/>
    <p:sldId id="399" r:id="rId25"/>
    <p:sldId id="279" r:id="rId26"/>
    <p:sldId id="280" r:id="rId27"/>
    <p:sldId id="281" r:id="rId28"/>
    <p:sldId id="282" r:id="rId29"/>
    <p:sldId id="266" r:id="rId30"/>
    <p:sldId id="400" r:id="rId31"/>
    <p:sldId id="283" r:id="rId32"/>
    <p:sldId id="284" r:id="rId33"/>
    <p:sldId id="401" r:id="rId34"/>
    <p:sldId id="402" r:id="rId35"/>
    <p:sldId id="285" r:id="rId36"/>
    <p:sldId id="286" r:id="rId37"/>
    <p:sldId id="287" r:id="rId38"/>
    <p:sldId id="288" r:id="rId39"/>
    <p:sldId id="290" r:id="rId40"/>
    <p:sldId id="451" r:id="rId41"/>
    <p:sldId id="452" r:id="rId42"/>
    <p:sldId id="289" r:id="rId43"/>
    <p:sldId id="291" r:id="rId44"/>
    <p:sldId id="293" r:id="rId45"/>
    <p:sldId id="300" r:id="rId46"/>
    <p:sldId id="295" r:id="rId47"/>
    <p:sldId id="296" r:id="rId48"/>
    <p:sldId id="297" r:id="rId49"/>
    <p:sldId id="298" r:id="rId50"/>
    <p:sldId id="299" r:id="rId51"/>
    <p:sldId id="292" r:id="rId52"/>
    <p:sldId id="301" r:id="rId53"/>
    <p:sldId id="302" r:id="rId54"/>
    <p:sldId id="303" r:id="rId55"/>
    <p:sldId id="453" r:id="rId56"/>
    <p:sldId id="304" r:id="rId57"/>
    <p:sldId id="441" r:id="rId58"/>
    <p:sldId id="306" r:id="rId59"/>
    <p:sldId id="307" r:id="rId60"/>
    <p:sldId id="308" r:id="rId61"/>
    <p:sldId id="311" r:id="rId62"/>
    <p:sldId id="326" r:id="rId63"/>
    <p:sldId id="327" r:id="rId64"/>
    <p:sldId id="455" r:id="rId65"/>
    <p:sldId id="457" r:id="rId66"/>
    <p:sldId id="458" r:id="rId67"/>
    <p:sldId id="314" r:id="rId68"/>
    <p:sldId id="315" r:id="rId69"/>
    <p:sldId id="316" r:id="rId70"/>
    <p:sldId id="317" r:id="rId71"/>
    <p:sldId id="318" r:id="rId72"/>
    <p:sldId id="443" r:id="rId73"/>
    <p:sldId id="444" r:id="rId74"/>
    <p:sldId id="319" r:id="rId75"/>
    <p:sldId id="354" r:id="rId76"/>
    <p:sldId id="355" r:id="rId77"/>
    <p:sldId id="332" r:id="rId78"/>
    <p:sldId id="442" r:id="rId79"/>
    <p:sldId id="333" r:id="rId80"/>
    <p:sldId id="334" r:id="rId81"/>
    <p:sldId id="335" r:id="rId82"/>
    <p:sldId id="337" r:id="rId83"/>
    <p:sldId id="338" r:id="rId84"/>
    <p:sldId id="445" r:id="rId85"/>
    <p:sldId id="390" r:id="rId86"/>
    <p:sldId id="391"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1EB84-EF0C-4E6C-ADF0-88AC83C0F9B3}" type="datetimeFigureOut">
              <a:rPr lang="en-IN" smtClean="0"/>
              <a:pPr/>
              <a:t>19-12-2021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718B50-AB14-45E1-82E7-5830194CF431}" type="slidenum">
              <a:rPr lang="en-IN" smtClean="0"/>
              <a:pPr/>
              <a:t>‹#›</a:t>
            </a:fld>
            <a:endParaRPr lang="en-IN"/>
          </a:p>
        </p:txBody>
      </p:sp>
    </p:spTree>
    <p:extLst>
      <p:ext uri="{BB962C8B-B14F-4D97-AF65-F5344CB8AC3E}">
        <p14:creationId xmlns:p14="http://schemas.microsoft.com/office/powerpoint/2010/main" xmlns="" val="716000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4</a:t>
            </a:fld>
            <a:endParaRPr lang="en-US"/>
          </a:p>
        </p:txBody>
      </p:sp>
    </p:spTree>
    <p:extLst>
      <p:ext uri="{BB962C8B-B14F-4D97-AF65-F5344CB8AC3E}">
        <p14:creationId xmlns:p14="http://schemas.microsoft.com/office/powerpoint/2010/main" xmlns="" val="78217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83</a:t>
            </a:fld>
            <a:endParaRPr lang="en-US"/>
          </a:p>
        </p:txBody>
      </p:sp>
    </p:spTree>
    <p:extLst>
      <p:ext uri="{BB962C8B-B14F-4D97-AF65-F5344CB8AC3E}">
        <p14:creationId xmlns:p14="http://schemas.microsoft.com/office/powerpoint/2010/main" xmlns="" val="358418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5</a:t>
            </a:fld>
            <a:endParaRPr lang="en-US"/>
          </a:p>
        </p:txBody>
      </p:sp>
    </p:spTree>
    <p:extLst>
      <p:ext uri="{BB962C8B-B14F-4D97-AF65-F5344CB8AC3E}">
        <p14:creationId xmlns:p14="http://schemas.microsoft.com/office/powerpoint/2010/main" xmlns="" val="203123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22</a:t>
            </a:fld>
            <a:endParaRPr lang="en-US"/>
          </a:p>
        </p:txBody>
      </p:sp>
    </p:spTree>
    <p:extLst>
      <p:ext uri="{BB962C8B-B14F-4D97-AF65-F5344CB8AC3E}">
        <p14:creationId xmlns:p14="http://schemas.microsoft.com/office/powerpoint/2010/main" xmlns="" val="3315522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36</a:t>
            </a:fld>
            <a:endParaRPr lang="en-US"/>
          </a:p>
        </p:txBody>
      </p:sp>
    </p:spTree>
    <p:extLst>
      <p:ext uri="{BB962C8B-B14F-4D97-AF65-F5344CB8AC3E}">
        <p14:creationId xmlns:p14="http://schemas.microsoft.com/office/powerpoint/2010/main" xmlns="" val="322146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69988"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fld id="{385457C6-5701-44B9-838E-76C713D902F8}" type="datetime2">
              <a:rPr lang="en-US" smtClean="0"/>
              <a:pPr/>
              <a:t>Sunday, December 19, 2021</a:t>
            </a:fld>
            <a:endParaRPr lang="en-US" smtClean="0"/>
          </a:p>
        </p:txBody>
      </p:sp>
      <p:sp>
        <p:nvSpPr>
          <p:cNvPr id="169989"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endParaRPr lang="en-US" smtClean="0"/>
          </a:p>
        </p:txBody>
      </p:sp>
    </p:spTree>
    <p:extLst>
      <p:ext uri="{BB962C8B-B14F-4D97-AF65-F5344CB8AC3E}">
        <p14:creationId xmlns:p14="http://schemas.microsoft.com/office/powerpoint/2010/main" xmlns="" val="2575409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54</a:t>
            </a:fld>
            <a:endParaRPr lang="en-US"/>
          </a:p>
        </p:txBody>
      </p:sp>
    </p:spTree>
    <p:extLst>
      <p:ext uri="{BB962C8B-B14F-4D97-AF65-F5344CB8AC3E}">
        <p14:creationId xmlns:p14="http://schemas.microsoft.com/office/powerpoint/2010/main" xmlns="" val="8245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70</a:t>
            </a:fld>
            <a:endParaRPr lang="en-US"/>
          </a:p>
        </p:txBody>
      </p:sp>
    </p:spTree>
    <p:extLst>
      <p:ext uri="{BB962C8B-B14F-4D97-AF65-F5344CB8AC3E}">
        <p14:creationId xmlns:p14="http://schemas.microsoft.com/office/powerpoint/2010/main" xmlns="" val="763994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ECD7001-D17B-4864-968B-2DB656C0B85C}" type="slidenum">
              <a:rPr lang="en-US" smtClean="0"/>
              <a:pPr/>
              <a:t>71</a:t>
            </a:fld>
            <a:endParaRPr lang="en-US" smtClean="0"/>
          </a:p>
        </p:txBody>
      </p:sp>
    </p:spTree>
    <p:extLst>
      <p:ext uri="{BB962C8B-B14F-4D97-AF65-F5344CB8AC3E}">
        <p14:creationId xmlns:p14="http://schemas.microsoft.com/office/powerpoint/2010/main" xmlns="" val="1531582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75C1156A-B1B9-4A01-B380-A248F4DDC186}" type="slidenum">
              <a:rPr lang="en-US" smtClean="0"/>
              <a:pPr>
                <a:defRPr/>
              </a:pPr>
              <a:t>81</a:t>
            </a:fld>
            <a:endParaRPr lang="en-US" dirty="0"/>
          </a:p>
        </p:txBody>
      </p:sp>
    </p:spTree>
    <p:extLst>
      <p:ext uri="{BB962C8B-B14F-4D97-AF65-F5344CB8AC3E}">
        <p14:creationId xmlns:p14="http://schemas.microsoft.com/office/powerpoint/2010/main" xmlns="" val="3602969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7"/>
          <p:cNvPicPr>
            <a:picLocks noChangeAspect="1" noChangeArrowheads="1"/>
          </p:cNvPicPr>
          <p:nvPr userDrawn="1"/>
        </p:nvPicPr>
        <p:blipFill>
          <a:blip r:embed="rId2" cstate="print"/>
          <a:srcRect/>
          <a:stretch>
            <a:fillRect/>
          </a:stretch>
        </p:blipFill>
        <p:spPr bwMode="auto">
          <a:xfrm>
            <a:off x="190504" y="130176"/>
            <a:ext cx="2451100" cy="631825"/>
          </a:xfrm>
          <a:prstGeom prst="rect">
            <a:avLst/>
          </a:prstGeom>
          <a:noFill/>
          <a:ln w="9525">
            <a:noFill/>
            <a:miter lim="800000"/>
            <a:headEnd/>
            <a:tailEnd/>
          </a:ln>
        </p:spPr>
      </p:pic>
    </p:spTree>
    <p:extLst>
      <p:ext uri="{BB962C8B-B14F-4D97-AF65-F5344CB8AC3E}">
        <p14:creationId xmlns:p14="http://schemas.microsoft.com/office/powerpoint/2010/main" xmlns="" val="386340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2"/>
          <p:cNvSpPr txBox="1">
            <a:spLocks noChangeArrowheads="1"/>
          </p:cNvSpPr>
          <p:nvPr userDrawn="1"/>
        </p:nvSpPr>
        <p:spPr bwMode="auto">
          <a:xfrm>
            <a:off x="9050320" y="6649091"/>
            <a:ext cx="2693644" cy="245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altLang="en-US" sz="998" b="1" dirty="0">
                <a:solidFill>
                  <a:srgbClr val="FF0000"/>
                </a:solidFill>
                <a:latin typeface="Calibri" panose="020F0502020204030204" pitchFamily="34" charset="0"/>
              </a:rPr>
              <a:t>Confidential. Not for Circulation</a:t>
            </a:r>
          </a:p>
        </p:txBody>
      </p:sp>
    </p:spTree>
    <p:extLst>
      <p:ext uri="{BB962C8B-B14F-4D97-AF65-F5344CB8AC3E}">
        <p14:creationId xmlns:p14="http://schemas.microsoft.com/office/powerpoint/2010/main" xmlns="" val="2138463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227032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www.difacto.com/" TargetMode="Externa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9" name="Picture 1"/>
          <p:cNvPicPr>
            <a:picLocks noChangeAspect="1" noChangeArrowheads="1"/>
          </p:cNvPicPr>
          <p:nvPr userDrawn="1"/>
        </p:nvPicPr>
        <p:blipFill>
          <a:blip r:embed="rId5" cstate="print"/>
          <a:srcRect/>
          <a:stretch>
            <a:fillRect/>
          </a:stretch>
        </p:blipFill>
        <p:spPr bwMode="auto">
          <a:xfrm>
            <a:off x="190504" y="130176"/>
            <a:ext cx="2451100" cy="631825"/>
          </a:xfrm>
          <a:prstGeom prst="rect">
            <a:avLst/>
          </a:prstGeom>
          <a:noFill/>
          <a:ln w="9525">
            <a:noFill/>
            <a:miter lim="800000"/>
            <a:headEnd/>
            <a:tailEnd/>
          </a:ln>
        </p:spPr>
      </p:pic>
      <p:grpSp>
        <p:nvGrpSpPr>
          <p:cNvPr id="4100" name="Group 8"/>
          <p:cNvGrpSpPr>
            <a:grpSpLocks/>
          </p:cNvGrpSpPr>
          <p:nvPr userDrawn="1"/>
        </p:nvGrpSpPr>
        <p:grpSpPr bwMode="auto">
          <a:xfrm>
            <a:off x="9042400" y="177800"/>
            <a:ext cx="3048000" cy="508000"/>
            <a:chOff x="6781800" y="76200"/>
            <a:chExt cx="2286000" cy="508000"/>
          </a:xfrm>
        </p:grpSpPr>
        <p:sp>
          <p:nvSpPr>
            <p:cNvPr id="17" name="Footer Placeholder 4"/>
            <p:cNvSpPr txBox="1">
              <a:spLocks/>
            </p:cNvSpPr>
            <p:nvPr userDrawn="1"/>
          </p:nvSpPr>
          <p:spPr>
            <a:xfrm>
              <a:off x="7162800" y="166688"/>
              <a:ext cx="1524000" cy="417512"/>
            </a:xfrm>
            <a:prstGeom prst="rect">
              <a:avLst/>
            </a:prstGeom>
          </p:spPr>
          <p:txBody>
            <a:bodyPr anchor="ctr"/>
            <a:lstStyle/>
            <a:p>
              <a:pPr algn="ctr">
                <a:defRPr/>
              </a:pPr>
              <a:r>
                <a:rPr lang="en-US" sz="998" u="sng" dirty="0">
                  <a:solidFill>
                    <a:srgbClr val="0070C0"/>
                  </a:solidFill>
                  <a:hlinkClick r:id="rId6"/>
                </a:rPr>
                <a:t>www.difacto.com</a:t>
              </a:r>
              <a:endParaRPr lang="en-US" sz="998" u="sng" dirty="0">
                <a:solidFill>
                  <a:srgbClr val="0070C0"/>
                </a:solidFill>
              </a:endParaRPr>
            </a:p>
          </p:txBody>
        </p:sp>
        <p:sp>
          <p:nvSpPr>
            <p:cNvPr id="18" name="TextBox 17"/>
            <p:cNvSpPr txBox="1"/>
            <p:nvPr userDrawn="1"/>
          </p:nvSpPr>
          <p:spPr>
            <a:xfrm>
              <a:off x="6781800" y="76200"/>
              <a:ext cx="2286000" cy="441531"/>
            </a:xfrm>
            <a:prstGeom prst="rect">
              <a:avLst/>
            </a:prstGeom>
            <a:noFill/>
          </p:spPr>
          <p:txBody>
            <a:bodyPr>
              <a:spAutoFit/>
            </a:bodyPr>
            <a:lstStyle/>
            <a:p>
              <a:pPr algn="ctr" fontAlgn="base">
                <a:spcBef>
                  <a:spcPct val="0"/>
                </a:spcBef>
                <a:spcAft>
                  <a:spcPct val="0"/>
                </a:spcAft>
                <a:defRPr/>
              </a:pPr>
              <a:r>
                <a:rPr lang="en-US" sz="1180" b="1" dirty="0">
                  <a:solidFill>
                    <a:srgbClr val="0070C0"/>
                  </a:solidFill>
                  <a:latin typeface="Calibri" pitchFamily="34" charset="0"/>
                </a:rPr>
                <a:t>Solutions for the Digital Factory</a:t>
              </a:r>
            </a:p>
            <a:p>
              <a:pPr fontAlgn="base">
                <a:spcBef>
                  <a:spcPct val="0"/>
                </a:spcBef>
                <a:spcAft>
                  <a:spcPct val="0"/>
                </a:spcAft>
                <a:defRPr/>
              </a:pPr>
              <a:endParaRPr lang="en-US" sz="1089" dirty="0">
                <a:solidFill>
                  <a:srgbClr val="0070C0"/>
                </a:solidFill>
                <a:latin typeface="Calibri" pitchFamily="34" charset="0"/>
              </a:endParaRPr>
            </a:p>
          </p:txBody>
        </p:sp>
      </p:grpSp>
      <p:sp>
        <p:nvSpPr>
          <p:cNvPr id="21" name="Footer Placeholder 4"/>
          <p:cNvSpPr txBox="1">
            <a:spLocks/>
          </p:cNvSpPr>
          <p:nvPr userDrawn="1"/>
        </p:nvSpPr>
        <p:spPr>
          <a:xfrm>
            <a:off x="11785600" y="6553200"/>
            <a:ext cx="406400" cy="304800"/>
          </a:xfrm>
          <a:prstGeom prst="rect">
            <a:avLst/>
          </a:prstGeom>
        </p:spPr>
        <p:txBody>
          <a:bodyPr lIns="90332" tIns="45166" rIns="90332" bIns="45166" anchor="ctr"/>
          <a:lstStyle/>
          <a:p>
            <a:pPr algn="ctr">
              <a:defRPr/>
            </a:pPr>
            <a:fld id="{9843C5C2-243F-4C57-916C-5CA5E7014A0F}" type="slidenum">
              <a:rPr lang="en-US" sz="817">
                <a:solidFill>
                  <a:srgbClr val="FF3300"/>
                </a:solidFill>
                <a:latin typeface="Calibri" pitchFamily="34" charset="0"/>
              </a:rPr>
              <a:pPr algn="ctr">
                <a:defRPr/>
              </a:pPr>
              <a:t>‹#›</a:t>
            </a:fld>
            <a:endParaRPr lang="en-US" sz="817" dirty="0">
              <a:solidFill>
                <a:srgbClr val="FF3300"/>
              </a:solidFill>
              <a:latin typeface="Calibri" pitchFamily="34" charset="0"/>
            </a:endParaRPr>
          </a:p>
        </p:txBody>
      </p:sp>
      <p:sp>
        <p:nvSpPr>
          <p:cNvPr id="4105" name="Rectangle 9"/>
          <p:cNvSpPr>
            <a:spLocks noChangeArrowheads="1"/>
          </p:cNvSpPr>
          <p:nvPr userDrawn="1"/>
        </p:nvSpPr>
        <p:spPr bwMode="auto">
          <a:xfrm>
            <a:off x="9245604" y="3181"/>
            <a:ext cx="2616200" cy="92075"/>
          </a:xfrm>
          <a:prstGeom prst="rect">
            <a:avLst/>
          </a:prstGeom>
          <a:solidFill>
            <a:srgbClr val="548DD4"/>
          </a:solidFill>
          <a:ln w="9525">
            <a:noFill/>
            <a:miter lim="800000"/>
            <a:headEnd/>
            <a:tailEnd/>
          </a:ln>
        </p:spPr>
        <p:txBody>
          <a:bodyPr vert="horz" wrap="square" lIns="90332" tIns="45166" rIns="90332" bIns="45166" numCol="1" anchor="t" anchorCtr="0" compatLnSpc="1">
            <a:prstTxWarp prst="textNoShape">
              <a:avLst/>
            </a:prstTxWarp>
          </a:bodyPr>
          <a:lstStyle/>
          <a:p>
            <a:pPr fontAlgn="base">
              <a:spcBef>
                <a:spcPct val="0"/>
              </a:spcBef>
              <a:spcAft>
                <a:spcPct val="0"/>
              </a:spcAft>
            </a:pPr>
            <a:endParaRPr lang="en-US" sz="1634" dirty="0">
              <a:solidFill>
                <a:srgbClr val="000000"/>
              </a:solidFill>
            </a:endParaRPr>
          </a:p>
        </p:txBody>
      </p:sp>
      <p:pic>
        <p:nvPicPr>
          <p:cNvPr id="10" name="Picture 2"/>
          <p:cNvPicPr>
            <a:picLocks noChangeAspect="1" noChangeArrowheads="1"/>
          </p:cNvPicPr>
          <p:nvPr userDrawn="1"/>
        </p:nvPicPr>
        <p:blipFill>
          <a:blip r:embed="rId7" cstate="print"/>
          <a:srcRect/>
          <a:stretch>
            <a:fillRect/>
          </a:stretch>
        </p:blipFill>
        <p:spPr bwMode="auto">
          <a:xfrm>
            <a:off x="304800" y="6740119"/>
            <a:ext cx="2624667" cy="123825"/>
          </a:xfrm>
          <a:prstGeom prst="rect">
            <a:avLst/>
          </a:prstGeom>
          <a:noFill/>
          <a:ln w="9525">
            <a:noFill/>
            <a:miter lim="800000"/>
            <a:headEnd/>
            <a:tailEnd/>
          </a:ln>
        </p:spPr>
      </p:pic>
    </p:spTree>
    <p:extLst>
      <p:ext uri="{BB962C8B-B14F-4D97-AF65-F5344CB8AC3E}">
        <p14:creationId xmlns:p14="http://schemas.microsoft.com/office/powerpoint/2010/main" xmlns="" val="588190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3540" b="1">
          <a:solidFill>
            <a:schemeClr val="tx2"/>
          </a:solidFill>
          <a:latin typeface="+mj-lt"/>
          <a:ea typeface="+mj-ea"/>
          <a:cs typeface="+mj-cs"/>
        </a:defRPr>
      </a:lvl1pPr>
      <a:lvl2pPr algn="ctr" rtl="0" eaLnBrk="0" fontAlgn="base" hangingPunct="0">
        <a:spcBef>
          <a:spcPct val="0"/>
        </a:spcBef>
        <a:spcAft>
          <a:spcPct val="0"/>
        </a:spcAft>
        <a:defRPr sz="3540" b="1">
          <a:solidFill>
            <a:schemeClr val="tx2"/>
          </a:solidFill>
          <a:latin typeface="Arial" charset="0"/>
        </a:defRPr>
      </a:lvl2pPr>
      <a:lvl3pPr algn="ctr" rtl="0" eaLnBrk="0" fontAlgn="base" hangingPunct="0">
        <a:spcBef>
          <a:spcPct val="0"/>
        </a:spcBef>
        <a:spcAft>
          <a:spcPct val="0"/>
        </a:spcAft>
        <a:defRPr sz="3540" b="1">
          <a:solidFill>
            <a:schemeClr val="tx2"/>
          </a:solidFill>
          <a:latin typeface="Arial" charset="0"/>
        </a:defRPr>
      </a:lvl3pPr>
      <a:lvl4pPr algn="ctr" rtl="0" eaLnBrk="0" fontAlgn="base" hangingPunct="0">
        <a:spcBef>
          <a:spcPct val="0"/>
        </a:spcBef>
        <a:spcAft>
          <a:spcPct val="0"/>
        </a:spcAft>
        <a:defRPr sz="3540" b="1">
          <a:solidFill>
            <a:schemeClr val="tx2"/>
          </a:solidFill>
          <a:latin typeface="Arial" charset="0"/>
        </a:defRPr>
      </a:lvl4pPr>
      <a:lvl5pPr algn="ctr" rtl="0" eaLnBrk="0" fontAlgn="base" hangingPunct="0">
        <a:spcBef>
          <a:spcPct val="0"/>
        </a:spcBef>
        <a:spcAft>
          <a:spcPct val="0"/>
        </a:spcAft>
        <a:defRPr sz="3540" b="1">
          <a:solidFill>
            <a:schemeClr val="tx2"/>
          </a:solidFill>
          <a:latin typeface="Arial" charset="0"/>
        </a:defRPr>
      </a:lvl5pPr>
      <a:lvl6pPr marL="451678" algn="ctr" rtl="0" fontAlgn="base">
        <a:spcBef>
          <a:spcPct val="0"/>
        </a:spcBef>
        <a:spcAft>
          <a:spcPct val="0"/>
        </a:spcAft>
        <a:defRPr sz="3540" b="1">
          <a:solidFill>
            <a:schemeClr val="tx2"/>
          </a:solidFill>
          <a:latin typeface="Arial" charset="0"/>
        </a:defRPr>
      </a:lvl6pPr>
      <a:lvl7pPr marL="903356" algn="ctr" rtl="0" fontAlgn="base">
        <a:spcBef>
          <a:spcPct val="0"/>
        </a:spcBef>
        <a:spcAft>
          <a:spcPct val="0"/>
        </a:spcAft>
        <a:defRPr sz="3540" b="1">
          <a:solidFill>
            <a:schemeClr val="tx2"/>
          </a:solidFill>
          <a:latin typeface="Arial" charset="0"/>
        </a:defRPr>
      </a:lvl7pPr>
      <a:lvl8pPr marL="1355035" algn="ctr" rtl="0" fontAlgn="base">
        <a:spcBef>
          <a:spcPct val="0"/>
        </a:spcBef>
        <a:spcAft>
          <a:spcPct val="0"/>
        </a:spcAft>
        <a:defRPr sz="3540" b="1">
          <a:solidFill>
            <a:schemeClr val="tx2"/>
          </a:solidFill>
          <a:latin typeface="Arial" charset="0"/>
        </a:defRPr>
      </a:lvl8pPr>
      <a:lvl9pPr marL="1806713" algn="ctr" rtl="0" fontAlgn="base">
        <a:spcBef>
          <a:spcPct val="0"/>
        </a:spcBef>
        <a:spcAft>
          <a:spcPct val="0"/>
        </a:spcAft>
        <a:defRPr sz="3540" b="1">
          <a:solidFill>
            <a:schemeClr val="tx2"/>
          </a:solidFill>
          <a:latin typeface="Arial" charset="0"/>
        </a:defRPr>
      </a:lvl9pPr>
    </p:titleStyle>
    <p:bodyStyle>
      <a:lvl1pPr marL="338759" indent="-338759" algn="l" rtl="0" eaLnBrk="0" fontAlgn="base" hangingPunct="0">
        <a:spcBef>
          <a:spcPct val="20000"/>
        </a:spcBef>
        <a:spcAft>
          <a:spcPct val="0"/>
        </a:spcAft>
        <a:buChar char="•"/>
        <a:defRPr sz="3177">
          <a:solidFill>
            <a:schemeClr val="tx1"/>
          </a:solidFill>
          <a:latin typeface="+mn-lt"/>
          <a:ea typeface="+mn-ea"/>
          <a:cs typeface="+mn-cs"/>
        </a:defRPr>
      </a:lvl1pPr>
      <a:lvl2pPr marL="733977" indent="-282299" algn="l" rtl="0" eaLnBrk="0" fontAlgn="base" hangingPunct="0">
        <a:spcBef>
          <a:spcPct val="20000"/>
        </a:spcBef>
        <a:spcAft>
          <a:spcPct val="0"/>
        </a:spcAft>
        <a:buChar char="–"/>
        <a:defRPr sz="2723">
          <a:solidFill>
            <a:schemeClr val="tx1"/>
          </a:solidFill>
          <a:latin typeface="+mn-lt"/>
        </a:defRPr>
      </a:lvl2pPr>
      <a:lvl3pPr marL="1129196" indent="-225839" algn="l" rtl="0" eaLnBrk="0" fontAlgn="base" hangingPunct="0">
        <a:spcBef>
          <a:spcPct val="20000"/>
        </a:spcBef>
        <a:spcAft>
          <a:spcPct val="0"/>
        </a:spcAft>
        <a:buChar char="•"/>
        <a:defRPr sz="2360">
          <a:solidFill>
            <a:schemeClr val="tx1"/>
          </a:solidFill>
          <a:latin typeface="+mn-lt"/>
        </a:defRPr>
      </a:lvl3pPr>
      <a:lvl4pPr marL="1580874" indent="-225839" algn="l" rtl="0" eaLnBrk="0" fontAlgn="base" hangingPunct="0">
        <a:spcBef>
          <a:spcPct val="20000"/>
        </a:spcBef>
        <a:spcAft>
          <a:spcPct val="0"/>
        </a:spcAft>
        <a:buChar char="–"/>
        <a:defRPr sz="1997">
          <a:solidFill>
            <a:schemeClr val="tx1"/>
          </a:solidFill>
          <a:latin typeface="+mn-lt"/>
        </a:defRPr>
      </a:lvl4pPr>
      <a:lvl5pPr marL="2032552" indent="-225839" algn="l" rtl="0" eaLnBrk="0" fontAlgn="base" hangingPunct="0">
        <a:spcBef>
          <a:spcPct val="20000"/>
        </a:spcBef>
        <a:spcAft>
          <a:spcPct val="0"/>
        </a:spcAft>
        <a:buChar char="»"/>
        <a:defRPr sz="1997">
          <a:solidFill>
            <a:schemeClr val="tx1"/>
          </a:solidFill>
          <a:latin typeface="+mn-lt"/>
        </a:defRPr>
      </a:lvl5pPr>
      <a:lvl6pPr marL="2484230" indent="-225839" algn="l" rtl="0" fontAlgn="base">
        <a:spcBef>
          <a:spcPct val="20000"/>
        </a:spcBef>
        <a:spcAft>
          <a:spcPct val="0"/>
        </a:spcAft>
        <a:buChar char="»"/>
        <a:defRPr sz="1997">
          <a:solidFill>
            <a:schemeClr val="tx1"/>
          </a:solidFill>
          <a:latin typeface="+mn-lt"/>
        </a:defRPr>
      </a:lvl6pPr>
      <a:lvl7pPr marL="2935908" indent="-225839" algn="l" rtl="0" fontAlgn="base">
        <a:spcBef>
          <a:spcPct val="20000"/>
        </a:spcBef>
        <a:spcAft>
          <a:spcPct val="0"/>
        </a:spcAft>
        <a:buChar char="»"/>
        <a:defRPr sz="1997">
          <a:solidFill>
            <a:schemeClr val="tx1"/>
          </a:solidFill>
          <a:latin typeface="+mn-lt"/>
        </a:defRPr>
      </a:lvl7pPr>
      <a:lvl8pPr marL="3387587" indent="-225839" algn="l" rtl="0" fontAlgn="base">
        <a:spcBef>
          <a:spcPct val="20000"/>
        </a:spcBef>
        <a:spcAft>
          <a:spcPct val="0"/>
        </a:spcAft>
        <a:buChar char="»"/>
        <a:defRPr sz="1997">
          <a:solidFill>
            <a:schemeClr val="tx1"/>
          </a:solidFill>
          <a:latin typeface="+mn-lt"/>
        </a:defRPr>
      </a:lvl8pPr>
      <a:lvl9pPr marL="3839265" indent="-225839" algn="l" rtl="0" fontAlgn="base">
        <a:spcBef>
          <a:spcPct val="20000"/>
        </a:spcBef>
        <a:spcAft>
          <a:spcPct val="0"/>
        </a:spcAft>
        <a:buChar char="»"/>
        <a:defRPr sz="1997">
          <a:solidFill>
            <a:schemeClr val="tx1"/>
          </a:solidFill>
          <a:latin typeface="+mn-lt"/>
        </a:defRPr>
      </a:lvl9pPr>
    </p:bodyStyle>
    <p:otherStyle>
      <a:defPPr>
        <a:defRPr lang="en-US"/>
      </a:defPPr>
      <a:lvl1pPr marL="0" algn="l" defTabSz="903356" rtl="0" eaLnBrk="1" latinLnBrk="0" hangingPunct="1">
        <a:defRPr sz="1815" kern="1200">
          <a:solidFill>
            <a:schemeClr val="tx1"/>
          </a:solidFill>
          <a:latin typeface="+mn-lt"/>
          <a:ea typeface="+mn-ea"/>
          <a:cs typeface="+mn-cs"/>
        </a:defRPr>
      </a:lvl1pPr>
      <a:lvl2pPr marL="451678" algn="l" defTabSz="903356" rtl="0" eaLnBrk="1" latinLnBrk="0" hangingPunct="1">
        <a:defRPr sz="1815" kern="1200">
          <a:solidFill>
            <a:schemeClr val="tx1"/>
          </a:solidFill>
          <a:latin typeface="+mn-lt"/>
          <a:ea typeface="+mn-ea"/>
          <a:cs typeface="+mn-cs"/>
        </a:defRPr>
      </a:lvl2pPr>
      <a:lvl3pPr marL="903356" algn="l" defTabSz="903356" rtl="0" eaLnBrk="1" latinLnBrk="0" hangingPunct="1">
        <a:defRPr sz="1815" kern="1200">
          <a:solidFill>
            <a:schemeClr val="tx1"/>
          </a:solidFill>
          <a:latin typeface="+mn-lt"/>
          <a:ea typeface="+mn-ea"/>
          <a:cs typeface="+mn-cs"/>
        </a:defRPr>
      </a:lvl3pPr>
      <a:lvl4pPr marL="1355035" algn="l" defTabSz="903356" rtl="0" eaLnBrk="1" latinLnBrk="0" hangingPunct="1">
        <a:defRPr sz="1815" kern="1200">
          <a:solidFill>
            <a:schemeClr val="tx1"/>
          </a:solidFill>
          <a:latin typeface="+mn-lt"/>
          <a:ea typeface="+mn-ea"/>
          <a:cs typeface="+mn-cs"/>
        </a:defRPr>
      </a:lvl4pPr>
      <a:lvl5pPr marL="1806713" algn="l" defTabSz="903356" rtl="0" eaLnBrk="1" latinLnBrk="0" hangingPunct="1">
        <a:defRPr sz="1815" kern="1200">
          <a:solidFill>
            <a:schemeClr val="tx1"/>
          </a:solidFill>
          <a:latin typeface="+mn-lt"/>
          <a:ea typeface="+mn-ea"/>
          <a:cs typeface="+mn-cs"/>
        </a:defRPr>
      </a:lvl5pPr>
      <a:lvl6pPr marL="2258391" algn="l" defTabSz="903356" rtl="0" eaLnBrk="1" latinLnBrk="0" hangingPunct="1">
        <a:defRPr sz="1815" kern="1200">
          <a:solidFill>
            <a:schemeClr val="tx1"/>
          </a:solidFill>
          <a:latin typeface="+mn-lt"/>
          <a:ea typeface="+mn-ea"/>
          <a:cs typeface="+mn-cs"/>
        </a:defRPr>
      </a:lvl6pPr>
      <a:lvl7pPr marL="2710069" algn="l" defTabSz="903356" rtl="0" eaLnBrk="1" latinLnBrk="0" hangingPunct="1">
        <a:defRPr sz="1815" kern="1200">
          <a:solidFill>
            <a:schemeClr val="tx1"/>
          </a:solidFill>
          <a:latin typeface="+mn-lt"/>
          <a:ea typeface="+mn-ea"/>
          <a:cs typeface="+mn-cs"/>
        </a:defRPr>
      </a:lvl7pPr>
      <a:lvl8pPr marL="3161747" algn="l" defTabSz="903356" rtl="0" eaLnBrk="1" latinLnBrk="0" hangingPunct="1">
        <a:defRPr sz="1815" kern="1200">
          <a:solidFill>
            <a:schemeClr val="tx1"/>
          </a:solidFill>
          <a:latin typeface="+mn-lt"/>
          <a:ea typeface="+mn-ea"/>
          <a:cs typeface="+mn-cs"/>
        </a:defRPr>
      </a:lvl8pPr>
      <a:lvl9pPr marL="3613426" algn="l" defTabSz="903356" rtl="0" eaLnBrk="1" latinLnBrk="0" hangingPunct="1">
        <a:defRPr sz="18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51.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35.jpeg"/><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3.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image" Target="../media/image101.jpeg"/><Relationship Id="rId1" Type="http://schemas.openxmlformats.org/officeDocument/2006/relationships/slideLayout" Target="../slideLayouts/slideLayout3.xml"/><Relationship Id="rId6" Type="http://schemas.openxmlformats.org/officeDocument/2006/relationships/image" Target="../media/image105.jpeg"/><Relationship Id="rId11" Type="http://schemas.openxmlformats.org/officeDocument/2006/relationships/image" Target="../media/image110.jpeg"/><Relationship Id="rId5" Type="http://schemas.openxmlformats.org/officeDocument/2006/relationships/image" Target="../media/image104.jpeg"/><Relationship Id="rId10" Type="http://schemas.openxmlformats.org/officeDocument/2006/relationships/image" Target="../media/image109.jpeg"/><Relationship Id="rId4" Type="http://schemas.openxmlformats.org/officeDocument/2006/relationships/image" Target="../media/image103.jpeg"/><Relationship Id="rId9" Type="http://schemas.openxmlformats.org/officeDocument/2006/relationships/image" Target="../media/image10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37.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22.png"/><Relationship Id="rId4" Type="http://schemas.openxmlformats.org/officeDocument/2006/relationships/image" Target="../media/image1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gif"/><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23.gif"/><Relationship Id="rId4" Type="http://schemas.openxmlformats.org/officeDocument/2006/relationships/image" Target="../media/image22.jpeg"/><Relationship Id="rId9" Type="http://schemas.openxmlformats.org/officeDocument/2006/relationships/image" Target="../media/image27.gif"/></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3.xml"/><Relationship Id="rId5" Type="http://schemas.openxmlformats.org/officeDocument/2006/relationships/image" Target="../media/image31.jpe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1603" y="2498778"/>
            <a:ext cx="4421663" cy="1061861"/>
          </a:xfrm>
          <a:prstGeom prst="rect">
            <a:avLst/>
          </a:prstGeom>
          <a:noFill/>
        </p:spPr>
        <p:txBody>
          <a:bodyPr wrap="none" lIns="76233" tIns="38116" rIns="76233" bIns="38116" rtlCol="0">
            <a:spAutoFit/>
          </a:bodyPr>
          <a:lstStyle/>
          <a:p>
            <a:pPr algn="ctr" fontAlgn="base">
              <a:spcBef>
                <a:spcPct val="0"/>
              </a:spcBef>
              <a:spcAft>
                <a:spcPct val="0"/>
              </a:spcAft>
            </a:pPr>
            <a:r>
              <a:rPr lang="en-US" sz="3200" b="1" dirty="0" smtClean="0">
                <a:solidFill>
                  <a:srgbClr val="FF0000"/>
                </a:solidFill>
                <a:latin typeface="Calibri" pitchFamily="34" charset="0"/>
                <a:cs typeface="Calibri" pitchFamily="34" charset="0"/>
              </a:rPr>
              <a:t>FANUC</a:t>
            </a:r>
            <a:r>
              <a:rPr lang="en-US" sz="3200" b="1" dirty="0">
                <a:solidFill>
                  <a:srgbClr val="FF0000"/>
                </a:solidFill>
                <a:latin typeface="Calibri" pitchFamily="34" charset="0"/>
                <a:cs typeface="Calibri" pitchFamily="34" charset="0"/>
              </a:rPr>
              <a:t> </a:t>
            </a:r>
            <a:r>
              <a:rPr lang="en-US" sz="3200" b="1" dirty="0" smtClean="0">
                <a:solidFill>
                  <a:srgbClr val="FF0000"/>
                </a:solidFill>
                <a:latin typeface="Calibri" pitchFamily="34" charset="0"/>
                <a:cs typeface="Calibri" pitchFamily="34" charset="0"/>
              </a:rPr>
              <a:t>ROBOT TRAINING</a:t>
            </a:r>
          </a:p>
          <a:p>
            <a:pPr algn="ctr" fontAlgn="base">
              <a:spcBef>
                <a:spcPct val="0"/>
              </a:spcBef>
              <a:spcAft>
                <a:spcPct val="0"/>
              </a:spcAft>
            </a:pPr>
            <a:r>
              <a:rPr lang="en-US" sz="3200" b="1" dirty="0" smtClean="0">
                <a:solidFill>
                  <a:srgbClr val="0070C0"/>
                </a:solidFill>
                <a:latin typeface="Calibri" pitchFamily="34" charset="0"/>
                <a:cs typeface="Calibri" pitchFamily="34" charset="0"/>
              </a:rPr>
              <a:t>BASIC LEVEL</a:t>
            </a:r>
          </a:p>
        </p:txBody>
      </p:sp>
      <p:grpSp>
        <p:nvGrpSpPr>
          <p:cNvPr id="3" name="Group 2"/>
          <p:cNvGrpSpPr>
            <a:grpSpLocks noChangeAspect="1"/>
          </p:cNvGrpSpPr>
          <p:nvPr/>
        </p:nvGrpSpPr>
        <p:grpSpPr>
          <a:xfrm>
            <a:off x="1505066" y="138313"/>
            <a:ext cx="3473628" cy="2541124"/>
            <a:chOff x="145256" y="120650"/>
            <a:chExt cx="4495800" cy="3288892"/>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xmlns="" val="0"/>
                </a:ext>
              </a:extLst>
            </a:blip>
            <a:srcRect l="19780" t="17582" r="13270" b="13439"/>
            <a:stretch/>
          </p:blipFill>
          <p:spPr>
            <a:xfrm>
              <a:off x="145256" y="804021"/>
              <a:ext cx="4495800" cy="2605521"/>
            </a:xfrm>
            <a:prstGeom prst="rect">
              <a:avLst/>
            </a:prstGeom>
            <a:effectLst>
              <a:innerShdw blurRad="63500" dist="50800" dir="16200000">
                <a:prstClr val="black">
                  <a:alpha val="50000"/>
                </a:prstClr>
              </a:inn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xmlns="" val="0"/>
                </a:ext>
              </a:extLst>
            </a:blip>
            <a:srcRect l="32707" t="-1605" r="13269" b="32626"/>
            <a:stretch/>
          </p:blipFill>
          <p:spPr>
            <a:xfrm>
              <a:off x="984719" y="120650"/>
              <a:ext cx="3627762" cy="2605521"/>
            </a:xfrm>
            <a:prstGeom prst="rect">
              <a:avLst/>
            </a:prstGeom>
            <a:effectLst>
              <a:innerShdw blurRad="63500" dist="50800" dir="16200000">
                <a:prstClr val="black">
                  <a:alpha val="50000"/>
                </a:prstClr>
              </a:innerShdw>
            </a:effectLst>
          </p:spPr>
        </p:pic>
      </p:grpSp>
      <p:grpSp>
        <p:nvGrpSpPr>
          <p:cNvPr id="6" name="Group 5"/>
          <p:cNvGrpSpPr>
            <a:grpSpLocks noChangeAspect="1"/>
          </p:cNvGrpSpPr>
          <p:nvPr/>
        </p:nvGrpSpPr>
        <p:grpSpPr>
          <a:xfrm>
            <a:off x="6708530" y="3498157"/>
            <a:ext cx="4020943" cy="3013853"/>
            <a:chOff x="5403476" y="3854450"/>
            <a:chExt cx="4981155" cy="3733570"/>
          </a:xfrm>
        </p:grpSpPr>
        <p:pic>
          <p:nvPicPr>
            <p:cNvPr id="7" name="Picture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403476" y="3854450"/>
              <a:ext cx="4742236" cy="373357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xmlns="" val="0"/>
                </a:ext>
              </a:extLst>
            </a:blip>
            <a:srcRect l="20346" t="2527" r="-2789" b="52031"/>
            <a:stretch/>
          </p:blipFill>
          <p:spPr>
            <a:xfrm>
              <a:off x="6291263" y="3902188"/>
              <a:ext cx="4093368" cy="1776330"/>
            </a:xfrm>
            <a:prstGeom prst="rect">
              <a:avLst/>
            </a:prstGeom>
            <a:effectLst/>
          </p:spPr>
        </p:pic>
      </p:grpSp>
      <p:grpSp>
        <p:nvGrpSpPr>
          <p:cNvPr id="9" name="Group 8"/>
          <p:cNvGrpSpPr>
            <a:grpSpLocks noChangeAspect="1"/>
          </p:cNvGrpSpPr>
          <p:nvPr/>
        </p:nvGrpSpPr>
        <p:grpSpPr>
          <a:xfrm>
            <a:off x="7535540" y="247810"/>
            <a:ext cx="3193933" cy="2712932"/>
            <a:chOff x="5726906" y="-184150"/>
            <a:chExt cx="4724400" cy="4011599"/>
          </a:xfrm>
        </p:grpSpPr>
        <p:pic>
          <p:nvPicPr>
            <p:cNvPr id="10" name="Picture 9"/>
            <p:cNvPicPr>
              <a:picLocks noChangeAspect="1"/>
            </p:cNvPicPr>
            <p:nvPr/>
          </p:nvPicPr>
          <p:blipFill rotWithShape="1">
            <a:blip r:embed="rId6" cstate="print">
              <a:extLst>
                <a:ext uri="{28A0092B-C50C-407E-A947-70E740481C1C}">
                  <a14:useLocalDpi xmlns:a14="http://schemas.microsoft.com/office/drawing/2010/main" xmlns="" val="0"/>
                </a:ext>
              </a:extLst>
            </a:blip>
            <a:srcRect l="6054" r="6573"/>
            <a:stretch/>
          </p:blipFill>
          <p:spPr>
            <a:xfrm>
              <a:off x="5726906" y="35560"/>
              <a:ext cx="4724400" cy="3791889"/>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xmlns="" val="0"/>
                </a:ext>
              </a:extLst>
            </a:blip>
            <a:srcRect l="6054" t="-6029" r="37575" b="23637"/>
            <a:stretch/>
          </p:blipFill>
          <p:spPr>
            <a:xfrm>
              <a:off x="5736907" y="-184150"/>
              <a:ext cx="3048000" cy="3124200"/>
            </a:xfrm>
            <a:prstGeom prst="rect">
              <a:avLst/>
            </a:prstGeom>
          </p:spPr>
        </p:pic>
      </p:grpSp>
      <p:grpSp>
        <p:nvGrpSpPr>
          <p:cNvPr id="12" name="Group 11"/>
          <p:cNvGrpSpPr>
            <a:grpSpLocks noChangeAspect="1"/>
          </p:cNvGrpSpPr>
          <p:nvPr/>
        </p:nvGrpSpPr>
        <p:grpSpPr>
          <a:xfrm>
            <a:off x="1335281" y="3348527"/>
            <a:ext cx="3400442" cy="3073131"/>
            <a:chOff x="100299" y="3168650"/>
            <a:chExt cx="4540757" cy="4103685"/>
          </a:xfrm>
        </p:grpSpPr>
        <p:pic>
          <p:nvPicPr>
            <p:cNvPr id="13" name="Picture 12"/>
            <p:cNvPicPr>
              <a:picLocks noChangeAspect="1"/>
            </p:cNvPicPr>
            <p:nvPr/>
          </p:nvPicPr>
          <p:blipFill>
            <a:blip r:embed="rId8" cstate="print"/>
            <a:stretch>
              <a:fillRect/>
            </a:stretch>
          </p:blipFill>
          <p:spPr>
            <a:xfrm>
              <a:off x="907924" y="3168650"/>
              <a:ext cx="3733132" cy="4103685"/>
            </a:xfrm>
            <a:prstGeom prst="rect">
              <a:avLst/>
            </a:prstGeom>
          </p:spPr>
        </p:pic>
        <p:pic>
          <p:nvPicPr>
            <p:cNvPr id="14" name="Picture 13"/>
            <p:cNvPicPr>
              <a:picLocks noChangeAspect="1"/>
            </p:cNvPicPr>
            <p:nvPr/>
          </p:nvPicPr>
          <p:blipFill rotWithShape="1">
            <a:blip r:embed="rId9" cstate="print"/>
            <a:srcRect l="-21573" r="-1" b="51954"/>
            <a:stretch/>
          </p:blipFill>
          <p:spPr>
            <a:xfrm>
              <a:off x="100299" y="3169031"/>
              <a:ext cx="4538471" cy="1971675"/>
            </a:xfrm>
            <a:prstGeom prst="rect">
              <a:avLst/>
            </a:prstGeom>
          </p:spPr>
        </p:pic>
      </p:grpSp>
    </p:spTree>
    <p:extLst>
      <p:ext uri="{BB962C8B-B14F-4D97-AF65-F5344CB8AC3E}">
        <p14:creationId xmlns:p14="http://schemas.microsoft.com/office/powerpoint/2010/main" xmlns="" val="163629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000" fill="hold"/>
                                        <p:tgtEl>
                                          <p:spTgt spid="12"/>
                                        </p:tgtEl>
                                        <p:attrNameLst>
                                          <p:attrName>ppt_x</p:attrName>
                                        </p:attrNameLst>
                                      </p:cBhvr>
                                      <p:tavLst>
                                        <p:tav tm="0">
                                          <p:val>
                                            <p:strVal val="0-#ppt_w/2"/>
                                          </p:val>
                                        </p:tav>
                                        <p:tav tm="100000">
                                          <p:val>
                                            <p:strVal val="#ppt_x"/>
                                          </p:val>
                                        </p:tav>
                                      </p:tavLst>
                                    </p:anim>
                                    <p:anim calcmode="lin" valueType="num">
                                      <p:cBhvr additive="base">
                                        <p:cTn id="12" dur="2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1+#ppt_w/2"/>
                                          </p:val>
                                        </p:tav>
                                        <p:tav tm="100000">
                                          <p:val>
                                            <p:strVal val="#ppt_x"/>
                                          </p:val>
                                        </p:tav>
                                      </p:tavLst>
                                    </p:anim>
                                    <p:anim calcmode="lin" valueType="num">
                                      <p:cBhvr additive="base">
                                        <p:cTn id="16" dur="2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1+#ppt_w/2"/>
                                          </p:val>
                                        </p:tav>
                                        <p:tav tm="100000">
                                          <p:val>
                                            <p:strVal val="#ppt_x"/>
                                          </p:val>
                                        </p:tav>
                                      </p:tavLst>
                                    </p:anim>
                                    <p:anim calcmode="lin" valueType="num">
                                      <p:cBhvr additive="base">
                                        <p:cTn id="20" dur="2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0"/>
          <p:cNvSpPr txBox="1">
            <a:spLocks noChangeArrowheads="1"/>
          </p:cNvSpPr>
          <p:nvPr/>
        </p:nvSpPr>
        <p:spPr bwMode="auto">
          <a:xfrm>
            <a:off x="2992611" y="490544"/>
            <a:ext cx="7607193" cy="584775"/>
          </a:xfrm>
          <a:prstGeom prst="rect">
            <a:avLst/>
          </a:prstGeom>
          <a:noFill/>
          <a:ln w="9525">
            <a:noFill/>
            <a:miter lim="800000"/>
            <a:headEnd/>
            <a:tailEnd/>
          </a:ln>
        </p:spPr>
        <p:txBody>
          <a:bodyPr wrap="square">
            <a:spAutoFit/>
          </a:bodyPr>
          <a:lstStyle/>
          <a:p>
            <a:r>
              <a:rPr lang="en-US" sz="3200" b="1" dirty="0">
                <a:solidFill>
                  <a:srgbClr val="FF0000"/>
                </a:solidFill>
                <a:latin typeface="Calibri" pitchFamily="34" charset="0"/>
              </a:rPr>
              <a:t>MAJOR COMPONENTS OF A </a:t>
            </a:r>
            <a:r>
              <a:rPr lang="en-US" sz="3200" b="1" dirty="0" smtClean="0">
                <a:solidFill>
                  <a:srgbClr val="FF0000"/>
                </a:solidFill>
                <a:latin typeface="Calibri" pitchFamily="34" charset="0"/>
              </a:rPr>
              <a:t>ROBOT</a:t>
            </a:r>
            <a:endParaRPr lang="en-US" sz="3200" b="1" dirty="0">
              <a:solidFill>
                <a:srgbClr val="FF0000"/>
              </a:solidFill>
              <a:latin typeface="Calibri" pitchFamily="34" charset="0"/>
            </a:endParaRPr>
          </a:p>
        </p:txBody>
      </p:sp>
      <p:pic>
        <p:nvPicPr>
          <p:cNvPr id="22536" name="Picture 8" descr="Image result for fanuc robot arm"/>
          <p:cNvPicPr>
            <a:picLocks noChangeAspect="1" noChangeArrowheads="1"/>
          </p:cNvPicPr>
          <p:nvPr/>
        </p:nvPicPr>
        <p:blipFill>
          <a:blip r:embed="rId2" cstate="print"/>
          <a:srcRect/>
          <a:stretch>
            <a:fillRect/>
          </a:stretch>
        </p:blipFill>
        <p:spPr bwMode="auto">
          <a:xfrm>
            <a:off x="1621294" y="1315873"/>
            <a:ext cx="1574866" cy="2300191"/>
          </a:xfrm>
          <a:prstGeom prst="rect">
            <a:avLst/>
          </a:prstGeom>
          <a:noFill/>
        </p:spPr>
      </p:pic>
      <p:sp>
        <p:nvSpPr>
          <p:cNvPr id="7" name="Rectangle 6"/>
          <p:cNvSpPr/>
          <p:nvPr/>
        </p:nvSpPr>
        <p:spPr>
          <a:xfrm>
            <a:off x="1275513" y="3632410"/>
            <a:ext cx="2792816" cy="400110"/>
          </a:xfrm>
          <a:prstGeom prst="rect">
            <a:avLst/>
          </a:prstGeom>
        </p:spPr>
        <p:txBody>
          <a:bodyPr wrap="none">
            <a:spAutoFit/>
          </a:bodyPr>
          <a:lstStyle/>
          <a:p>
            <a:pPr>
              <a:defRPr/>
            </a:pPr>
            <a:r>
              <a:rPr lang="en-US" sz="2000" b="1" dirty="0">
                <a:solidFill>
                  <a:srgbClr val="0070C0"/>
                </a:solidFill>
                <a:latin typeface="Calibri" pitchFamily="34" charset="0"/>
              </a:rPr>
              <a:t>Mechanical Manipulator</a:t>
            </a:r>
          </a:p>
        </p:txBody>
      </p:sp>
      <p:pic>
        <p:nvPicPr>
          <p:cNvPr id="22539" name="Picture 11" descr="C:\Documents and Settings\darshan.sampath\Desktop\download (6).jpg"/>
          <p:cNvPicPr>
            <a:picLocks noChangeAspect="1" noChangeArrowheads="1"/>
          </p:cNvPicPr>
          <p:nvPr/>
        </p:nvPicPr>
        <p:blipFill>
          <a:blip r:embed="rId3" cstate="print"/>
          <a:srcRect/>
          <a:stretch>
            <a:fillRect/>
          </a:stretch>
        </p:blipFill>
        <p:spPr bwMode="auto">
          <a:xfrm>
            <a:off x="4745246" y="1696034"/>
            <a:ext cx="2411007" cy="2009173"/>
          </a:xfrm>
          <a:prstGeom prst="rect">
            <a:avLst/>
          </a:prstGeom>
          <a:noFill/>
        </p:spPr>
      </p:pic>
      <p:sp>
        <p:nvSpPr>
          <p:cNvPr id="10" name="Rectangle 9"/>
          <p:cNvSpPr/>
          <p:nvPr/>
        </p:nvSpPr>
        <p:spPr>
          <a:xfrm>
            <a:off x="5097292" y="3632410"/>
            <a:ext cx="1953996" cy="400110"/>
          </a:xfrm>
          <a:prstGeom prst="rect">
            <a:avLst/>
          </a:prstGeom>
        </p:spPr>
        <p:txBody>
          <a:bodyPr wrap="none">
            <a:spAutoFit/>
          </a:bodyPr>
          <a:lstStyle/>
          <a:p>
            <a:pPr>
              <a:defRPr/>
            </a:pPr>
            <a:r>
              <a:rPr lang="en-US" sz="2000" b="1" dirty="0">
                <a:solidFill>
                  <a:srgbClr val="0070C0"/>
                </a:solidFill>
                <a:latin typeface="Calibri" pitchFamily="34" charset="0"/>
              </a:rPr>
              <a:t>Robot Controller</a:t>
            </a:r>
          </a:p>
        </p:txBody>
      </p:sp>
      <p:pic>
        <p:nvPicPr>
          <p:cNvPr id="22542" name="Picture 14" descr="C:\Documents and Settings\darshan.sampath\Desktop\download (7).jpg"/>
          <p:cNvPicPr>
            <a:picLocks noChangeAspect="1" noChangeArrowheads="1"/>
          </p:cNvPicPr>
          <p:nvPr/>
        </p:nvPicPr>
        <p:blipFill>
          <a:blip r:embed="rId4" cstate="print"/>
          <a:srcRect/>
          <a:stretch>
            <a:fillRect/>
          </a:stretch>
        </p:blipFill>
        <p:spPr bwMode="auto">
          <a:xfrm>
            <a:off x="8780759" y="1730810"/>
            <a:ext cx="1308888" cy="1832443"/>
          </a:xfrm>
          <a:prstGeom prst="rect">
            <a:avLst/>
          </a:prstGeom>
          <a:noFill/>
        </p:spPr>
      </p:pic>
      <p:sp>
        <p:nvSpPr>
          <p:cNvPr id="13" name="Rectangle 12"/>
          <p:cNvSpPr/>
          <p:nvPr/>
        </p:nvSpPr>
        <p:spPr>
          <a:xfrm>
            <a:off x="8765030" y="3632410"/>
            <a:ext cx="1745478" cy="400110"/>
          </a:xfrm>
          <a:prstGeom prst="rect">
            <a:avLst/>
          </a:prstGeom>
        </p:spPr>
        <p:txBody>
          <a:bodyPr wrap="none">
            <a:spAutoFit/>
          </a:bodyPr>
          <a:lstStyle/>
          <a:p>
            <a:pPr>
              <a:defRPr/>
            </a:pPr>
            <a:r>
              <a:rPr lang="en-US" sz="2000" b="1" dirty="0">
                <a:solidFill>
                  <a:srgbClr val="0070C0"/>
                </a:solidFill>
                <a:latin typeface="Calibri" pitchFamily="34" charset="0"/>
              </a:rPr>
              <a:t>Teach pendent</a:t>
            </a:r>
          </a:p>
        </p:txBody>
      </p:sp>
      <p:pic>
        <p:nvPicPr>
          <p:cNvPr id="22548" name="Picture 20" descr="Image result for robot spot welding gun"/>
          <p:cNvPicPr>
            <a:picLocks noChangeAspect="1" noChangeArrowheads="1"/>
          </p:cNvPicPr>
          <p:nvPr/>
        </p:nvPicPr>
        <p:blipFill>
          <a:blip r:embed="rId5" cstate="print"/>
          <a:srcRect/>
          <a:stretch>
            <a:fillRect/>
          </a:stretch>
        </p:blipFill>
        <p:spPr bwMode="auto">
          <a:xfrm>
            <a:off x="1468694" y="4763966"/>
            <a:ext cx="1687877" cy="1469860"/>
          </a:xfrm>
          <a:prstGeom prst="rect">
            <a:avLst/>
          </a:prstGeom>
          <a:noFill/>
        </p:spPr>
      </p:pic>
      <p:pic>
        <p:nvPicPr>
          <p:cNvPr id="22552" name="Picture 24" descr="Image result for robot deburring tool"/>
          <p:cNvPicPr>
            <a:picLocks noChangeAspect="1" noChangeArrowheads="1"/>
          </p:cNvPicPr>
          <p:nvPr/>
        </p:nvPicPr>
        <p:blipFill>
          <a:blip r:embed="rId6" cstate="print"/>
          <a:srcRect/>
          <a:stretch>
            <a:fillRect/>
          </a:stretch>
        </p:blipFill>
        <p:spPr bwMode="auto">
          <a:xfrm>
            <a:off x="3525744" y="5040829"/>
            <a:ext cx="1867219" cy="1106263"/>
          </a:xfrm>
          <a:prstGeom prst="rect">
            <a:avLst/>
          </a:prstGeom>
          <a:noFill/>
        </p:spPr>
      </p:pic>
      <p:pic>
        <p:nvPicPr>
          <p:cNvPr id="22559" name="Picture 31" descr="C:\Documents and Settings\darshan.sampath\Desktop\download (8).jpg"/>
          <p:cNvPicPr>
            <a:picLocks noChangeAspect="1" noChangeArrowheads="1"/>
          </p:cNvPicPr>
          <p:nvPr/>
        </p:nvPicPr>
        <p:blipFill>
          <a:blip r:embed="rId7" cstate="print"/>
          <a:srcRect/>
          <a:stretch>
            <a:fillRect/>
          </a:stretch>
        </p:blipFill>
        <p:spPr bwMode="auto">
          <a:xfrm>
            <a:off x="5882445" y="4902279"/>
            <a:ext cx="905119" cy="1452282"/>
          </a:xfrm>
          <a:prstGeom prst="rect">
            <a:avLst/>
          </a:prstGeom>
          <a:noFill/>
        </p:spPr>
      </p:pic>
      <p:pic>
        <p:nvPicPr>
          <p:cNvPr id="23" name="Picture 6"/>
          <p:cNvPicPr>
            <a:picLocks noChangeAspect="1" noChangeArrowheads="1"/>
          </p:cNvPicPr>
          <p:nvPr/>
        </p:nvPicPr>
        <p:blipFill>
          <a:blip r:embed="rId8" cstate="print"/>
          <a:srcRect/>
          <a:stretch>
            <a:fillRect/>
          </a:stretch>
        </p:blipFill>
        <p:spPr bwMode="auto">
          <a:xfrm rot="1077332">
            <a:off x="7074878" y="5130455"/>
            <a:ext cx="1710590" cy="874494"/>
          </a:xfrm>
          <a:prstGeom prst="rect">
            <a:avLst/>
          </a:prstGeom>
          <a:noFill/>
          <a:ln w="9525" algn="ctr">
            <a:noFill/>
            <a:miter lim="800000"/>
            <a:headEnd/>
            <a:tailEnd/>
          </a:ln>
        </p:spPr>
      </p:pic>
      <p:pic>
        <p:nvPicPr>
          <p:cNvPr id="22563" name="Picture 35" descr="Image result for robot vacuum gripper image"/>
          <p:cNvPicPr>
            <a:picLocks noChangeAspect="1" noChangeArrowheads="1"/>
          </p:cNvPicPr>
          <p:nvPr/>
        </p:nvPicPr>
        <p:blipFill>
          <a:blip r:embed="rId9" cstate="print"/>
          <a:srcRect/>
          <a:stretch>
            <a:fillRect/>
          </a:stretch>
        </p:blipFill>
        <p:spPr bwMode="auto">
          <a:xfrm>
            <a:off x="9115070" y="4625654"/>
            <a:ext cx="1806708" cy="1806708"/>
          </a:xfrm>
          <a:prstGeom prst="rect">
            <a:avLst/>
          </a:prstGeom>
          <a:noFill/>
        </p:spPr>
      </p:pic>
      <p:sp>
        <p:nvSpPr>
          <p:cNvPr id="26" name="Rectangle 25"/>
          <p:cNvSpPr/>
          <p:nvPr/>
        </p:nvSpPr>
        <p:spPr>
          <a:xfrm>
            <a:off x="5198009" y="4422946"/>
            <a:ext cx="1677190" cy="400110"/>
          </a:xfrm>
          <a:prstGeom prst="rect">
            <a:avLst/>
          </a:prstGeom>
        </p:spPr>
        <p:txBody>
          <a:bodyPr wrap="none">
            <a:spAutoFit/>
          </a:bodyPr>
          <a:lstStyle/>
          <a:p>
            <a:pPr>
              <a:defRPr/>
            </a:pPr>
            <a:r>
              <a:rPr lang="en-US" sz="2000" b="1" dirty="0">
                <a:solidFill>
                  <a:srgbClr val="0070C0"/>
                </a:solidFill>
                <a:latin typeface="Calibri" pitchFamily="34" charset="0"/>
              </a:rPr>
              <a:t>Various EOATs</a:t>
            </a:r>
          </a:p>
        </p:txBody>
      </p:sp>
    </p:spTree>
    <p:extLst>
      <p:ext uri="{BB962C8B-B14F-4D97-AF65-F5344CB8AC3E}">
        <p14:creationId xmlns:p14="http://schemas.microsoft.com/office/powerpoint/2010/main" xmlns="" val="493851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44686" y="593591"/>
            <a:ext cx="4208396" cy="492443"/>
          </a:xfrm>
          <a:prstGeom prst="rect">
            <a:avLst/>
          </a:prstGeom>
        </p:spPr>
        <p:txBody>
          <a:bodyPr wrap="none">
            <a:spAutoFit/>
          </a:bodyPr>
          <a:lstStyle/>
          <a:p>
            <a:r>
              <a:rPr lang="en-US" sz="2600" b="1" dirty="0">
                <a:solidFill>
                  <a:srgbClr val="FF0000"/>
                </a:solidFill>
                <a:latin typeface="Calibri" pitchFamily="34" charset="0"/>
              </a:rPr>
              <a:t>MECHANICAL </a:t>
            </a:r>
            <a:r>
              <a:rPr lang="en-US" sz="2600" b="1" dirty="0" smtClean="0">
                <a:solidFill>
                  <a:srgbClr val="FF0000"/>
                </a:solidFill>
                <a:latin typeface="Calibri" pitchFamily="34" charset="0"/>
              </a:rPr>
              <a:t>MANIPULATOR</a:t>
            </a:r>
            <a:endParaRPr lang="en-US" sz="2600" b="1" dirty="0">
              <a:solidFill>
                <a:srgbClr val="FF0000"/>
              </a:solidFill>
              <a:latin typeface="Calibri" pitchFamily="34" charset="0"/>
            </a:endParaRPr>
          </a:p>
        </p:txBody>
      </p:sp>
      <p:sp>
        <p:nvSpPr>
          <p:cNvPr id="3" name="TextBox 2"/>
          <p:cNvSpPr txBox="1"/>
          <p:nvPr/>
        </p:nvSpPr>
        <p:spPr>
          <a:xfrm>
            <a:off x="1081825" y="1492624"/>
            <a:ext cx="10045521" cy="1323439"/>
          </a:xfrm>
          <a:prstGeom prst="rect">
            <a:avLst/>
          </a:prstGeom>
          <a:noFill/>
        </p:spPr>
        <p:txBody>
          <a:bodyPr wrap="square" rtlCol="0">
            <a:spAutoFit/>
          </a:bodyPr>
          <a:lstStyle/>
          <a:p>
            <a:pPr>
              <a:buFont typeface="Wingdings" pitchFamily="2" charset="2"/>
              <a:buChar char="Ø"/>
            </a:pPr>
            <a:r>
              <a:rPr lang="en-US" sz="2000" b="1" dirty="0">
                <a:solidFill>
                  <a:srgbClr val="0070C0"/>
                </a:solidFill>
                <a:latin typeface="Calibri" panose="020F0502020204030204" pitchFamily="34" charset="0"/>
                <a:cs typeface="Calibri" panose="020F0502020204030204" pitchFamily="34" charset="0"/>
              </a:rPr>
              <a:t>  A manipulator is a mechanical assemblage of rigid links consisting of axis and arms which are driven by servo motors.</a:t>
            </a:r>
          </a:p>
          <a:p>
            <a:endParaRPr lang="en-US" sz="2000" b="1" dirty="0">
              <a:solidFill>
                <a:srgbClr val="0070C0"/>
              </a:solidFill>
              <a:latin typeface="Calibri" panose="020F0502020204030204" pitchFamily="34" charset="0"/>
              <a:cs typeface="Calibri" panose="020F0502020204030204" pitchFamily="34" charset="0"/>
            </a:endParaRPr>
          </a:p>
          <a:p>
            <a:pPr>
              <a:buFont typeface="Wingdings" pitchFamily="2" charset="2"/>
              <a:buChar char="Ø"/>
            </a:pPr>
            <a:r>
              <a:rPr lang="en-US" sz="2000" b="1" dirty="0">
                <a:solidFill>
                  <a:srgbClr val="0070C0"/>
                </a:solidFill>
                <a:latin typeface="Calibri" panose="020F0502020204030204" pitchFamily="34" charset="0"/>
                <a:cs typeface="Calibri" panose="020F0502020204030204" pitchFamily="34" charset="0"/>
              </a:rPr>
              <a:t>  When the mechanical linkages are connected in series the linkage is an articulated system </a:t>
            </a:r>
          </a:p>
        </p:txBody>
      </p:sp>
      <p:pic>
        <p:nvPicPr>
          <p:cNvPr id="5" name="Picture 7"/>
          <p:cNvPicPr>
            <a:picLocks noChangeAspect="1" noChangeArrowheads="1"/>
          </p:cNvPicPr>
          <p:nvPr/>
        </p:nvPicPr>
        <p:blipFill>
          <a:blip r:embed="rId2" cstate="print"/>
          <a:srcRect/>
          <a:stretch>
            <a:fillRect/>
          </a:stretch>
        </p:blipFill>
        <p:spPr bwMode="auto">
          <a:xfrm flipH="1">
            <a:off x="668855" y="3182044"/>
            <a:ext cx="2049472" cy="2904565"/>
          </a:xfrm>
          <a:prstGeom prst="rect">
            <a:avLst/>
          </a:prstGeom>
          <a:noFill/>
          <a:ln w="9525">
            <a:noFill/>
            <a:miter lim="800000"/>
            <a:headEnd/>
            <a:tailEnd/>
          </a:ln>
        </p:spPr>
      </p:pic>
      <p:grpSp>
        <p:nvGrpSpPr>
          <p:cNvPr id="6" name="Group 12"/>
          <p:cNvGrpSpPr/>
          <p:nvPr/>
        </p:nvGrpSpPr>
        <p:grpSpPr>
          <a:xfrm>
            <a:off x="2822531" y="3499278"/>
            <a:ext cx="2558783" cy="2217836"/>
            <a:chOff x="2983706" y="3696724"/>
            <a:chExt cx="2819400" cy="2443726"/>
          </a:xfrm>
        </p:grpSpPr>
        <p:grpSp>
          <p:nvGrpSpPr>
            <p:cNvPr id="17" name="Group 11"/>
            <p:cNvGrpSpPr/>
            <p:nvPr/>
          </p:nvGrpSpPr>
          <p:grpSpPr>
            <a:xfrm>
              <a:off x="2983706" y="3696724"/>
              <a:ext cx="2743200" cy="2443726"/>
              <a:chOff x="2983706" y="3696724"/>
              <a:chExt cx="2743200" cy="2443726"/>
            </a:xfrm>
          </p:grpSpPr>
          <p:sp>
            <p:nvSpPr>
              <p:cNvPr id="19" name="Rounded Rectangle 18"/>
              <p:cNvSpPr/>
              <p:nvPr/>
            </p:nvSpPr>
            <p:spPr>
              <a:xfrm rot="948402">
                <a:off x="3783288" y="3955168"/>
                <a:ext cx="381000" cy="1447800"/>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0" name="Rounded Rectangle 19"/>
              <p:cNvSpPr/>
              <p:nvPr/>
            </p:nvSpPr>
            <p:spPr>
              <a:xfrm rot="10800000">
                <a:off x="5345906" y="4006850"/>
                <a:ext cx="381000" cy="685800"/>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1" name="Rounded Rectangle 20"/>
              <p:cNvSpPr/>
              <p:nvPr/>
            </p:nvSpPr>
            <p:spPr>
              <a:xfrm rot="5281363">
                <a:off x="4742448" y="3269713"/>
                <a:ext cx="381000" cy="1447800"/>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2" name="Oval 5"/>
              <p:cNvSpPr/>
              <p:nvPr/>
            </p:nvSpPr>
            <p:spPr>
              <a:xfrm>
                <a:off x="3288506" y="5302250"/>
                <a:ext cx="762000" cy="68580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3" name="Oval 22"/>
              <p:cNvSpPr/>
              <p:nvPr/>
            </p:nvSpPr>
            <p:spPr>
              <a:xfrm rot="4332961">
                <a:off x="3848078" y="3703809"/>
                <a:ext cx="699969" cy="68580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4" name="Rectangle 4"/>
              <p:cNvSpPr/>
              <p:nvPr/>
            </p:nvSpPr>
            <p:spPr>
              <a:xfrm>
                <a:off x="2983706" y="5683250"/>
                <a:ext cx="1371600" cy="457200"/>
              </a:xfrm>
              <a:prstGeom prst="rect">
                <a:avLst/>
              </a:prstGeom>
              <a:solidFill>
                <a:srgbClr val="00000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18" name="Oval 17"/>
            <p:cNvSpPr/>
            <p:nvPr/>
          </p:nvSpPr>
          <p:spPr>
            <a:xfrm>
              <a:off x="5193506" y="3702050"/>
              <a:ext cx="609600" cy="609600"/>
            </a:xfrm>
            <a:prstGeom prst="ellipse">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nvGrpSpPr>
          <p:cNvPr id="8" name="Group 23"/>
          <p:cNvGrpSpPr/>
          <p:nvPr/>
        </p:nvGrpSpPr>
        <p:grpSpPr>
          <a:xfrm>
            <a:off x="8874840" y="3630387"/>
            <a:ext cx="2005533" cy="1728908"/>
            <a:chOff x="7936706" y="3473450"/>
            <a:chExt cx="2209800" cy="1905000"/>
          </a:xfrm>
        </p:grpSpPr>
        <p:sp>
          <p:nvSpPr>
            <p:cNvPr id="9" name="Rounded Rectangle 8"/>
            <p:cNvSpPr/>
            <p:nvPr/>
          </p:nvSpPr>
          <p:spPr>
            <a:xfrm rot="20349943">
              <a:off x="8339574" y="3768990"/>
              <a:ext cx="214098" cy="1447800"/>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0" name="Rounded Rectangle 9"/>
            <p:cNvSpPr/>
            <p:nvPr/>
          </p:nvSpPr>
          <p:spPr>
            <a:xfrm flipH="1">
              <a:off x="8927306" y="3854450"/>
              <a:ext cx="152400" cy="1219602"/>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1" name="Rounded Rectangle 10"/>
            <p:cNvSpPr/>
            <p:nvPr/>
          </p:nvSpPr>
          <p:spPr>
            <a:xfrm rot="12395899">
              <a:off x="9469199" y="3823613"/>
              <a:ext cx="204479" cy="1447800"/>
            </a:xfrm>
            <a:prstGeom prst="round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2" name="Rectangle 11"/>
            <p:cNvSpPr/>
            <p:nvPr/>
          </p:nvSpPr>
          <p:spPr>
            <a:xfrm>
              <a:off x="7936706" y="3473450"/>
              <a:ext cx="2209800" cy="457200"/>
            </a:xfrm>
            <a:prstGeom prst="rect">
              <a:avLst/>
            </a:prstGeom>
            <a:solidFill>
              <a:srgbClr val="00000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3" name="Rounded Rectangle 12"/>
            <p:cNvSpPr/>
            <p:nvPr/>
          </p:nvSpPr>
          <p:spPr>
            <a:xfrm>
              <a:off x="8546306" y="5073650"/>
              <a:ext cx="914400" cy="304800"/>
            </a:xfrm>
            <a:prstGeom prst="roundRect">
              <a:avLst/>
            </a:prstGeom>
            <a:solidFill>
              <a:srgbClr val="FF0066"/>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4" name="Oval 13"/>
            <p:cNvSpPr/>
            <p:nvPr/>
          </p:nvSpPr>
          <p:spPr>
            <a:xfrm>
              <a:off x="8165306" y="4083050"/>
              <a:ext cx="381000" cy="3810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5" name="Oval 14"/>
            <p:cNvSpPr/>
            <p:nvPr/>
          </p:nvSpPr>
          <p:spPr>
            <a:xfrm>
              <a:off x="9536906" y="4083050"/>
              <a:ext cx="381000" cy="3810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6" name="Oval 15"/>
            <p:cNvSpPr/>
            <p:nvPr/>
          </p:nvSpPr>
          <p:spPr>
            <a:xfrm>
              <a:off x="8797317" y="4033744"/>
              <a:ext cx="381000" cy="3810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25" name="AutoShape 2" descr="Image result for fanuc del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9" name="Picture 28"/>
          <p:cNvPicPr>
            <a:picLocks noChangeAspect="1"/>
          </p:cNvPicPr>
          <p:nvPr/>
        </p:nvPicPr>
        <p:blipFill>
          <a:blip r:embed="rId3" cstate="print"/>
          <a:stretch>
            <a:fillRect/>
          </a:stretch>
        </p:blipFill>
        <p:spPr>
          <a:xfrm>
            <a:off x="6212128" y="3336423"/>
            <a:ext cx="2246836" cy="2825917"/>
          </a:xfrm>
          <a:prstGeom prst="rect">
            <a:avLst/>
          </a:prstGeom>
        </p:spPr>
      </p:pic>
    </p:spTree>
    <p:extLst>
      <p:ext uri="{BB962C8B-B14F-4D97-AF65-F5344CB8AC3E}">
        <p14:creationId xmlns:p14="http://schemas.microsoft.com/office/powerpoint/2010/main" xmlns="" val="20235852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0875" y="630360"/>
            <a:ext cx="3068212" cy="492443"/>
          </a:xfrm>
          <a:prstGeom prst="rect">
            <a:avLst/>
          </a:prstGeom>
        </p:spPr>
        <p:txBody>
          <a:bodyPr wrap="none">
            <a:spAutoFit/>
          </a:bodyPr>
          <a:lstStyle/>
          <a:p>
            <a:r>
              <a:rPr lang="en-US" sz="2600" b="1" dirty="0">
                <a:solidFill>
                  <a:srgbClr val="FF0000"/>
                </a:solidFill>
                <a:latin typeface="Calibri" pitchFamily="34" charset="0"/>
              </a:rPr>
              <a:t>ROBOT CONTROLLER</a:t>
            </a:r>
          </a:p>
        </p:txBody>
      </p:sp>
      <p:sp>
        <p:nvSpPr>
          <p:cNvPr id="3" name="Rectangle 2"/>
          <p:cNvSpPr/>
          <p:nvPr/>
        </p:nvSpPr>
        <p:spPr>
          <a:xfrm>
            <a:off x="309092" y="1290825"/>
            <a:ext cx="11706898" cy="1631216"/>
          </a:xfrm>
          <a:prstGeom prst="rect">
            <a:avLst/>
          </a:prstGeom>
        </p:spPr>
        <p:txBody>
          <a:bodyPr wrap="square">
            <a:spAutoFit/>
          </a:bodyPr>
          <a:lstStyle/>
          <a:p>
            <a:r>
              <a:rPr lang="en-US" sz="2000" b="1" dirty="0">
                <a:solidFill>
                  <a:srgbClr val="0070C0"/>
                </a:solidFill>
                <a:latin typeface="Calibri" pitchFamily="34" charset="0"/>
              </a:rPr>
              <a:t>The Robot controller includes a </a:t>
            </a:r>
            <a:r>
              <a:rPr lang="en-US" sz="2000" b="1" u="sng" dirty="0">
                <a:solidFill>
                  <a:srgbClr val="0070C0"/>
                </a:solidFill>
                <a:latin typeface="Calibri" pitchFamily="34" charset="0"/>
              </a:rPr>
              <a:t>power supply unit</a:t>
            </a:r>
            <a:r>
              <a:rPr lang="en-US" sz="2000" b="1" dirty="0">
                <a:solidFill>
                  <a:srgbClr val="0070C0"/>
                </a:solidFill>
                <a:latin typeface="Calibri" pitchFamily="34" charset="0"/>
              </a:rPr>
              <a:t>, </a:t>
            </a:r>
            <a:r>
              <a:rPr lang="en-US" sz="2000" b="1" u="sng" dirty="0">
                <a:solidFill>
                  <a:srgbClr val="0070C0"/>
                </a:solidFill>
                <a:latin typeface="Calibri" pitchFamily="34" charset="0"/>
              </a:rPr>
              <a:t>motion controlling unit</a:t>
            </a:r>
            <a:r>
              <a:rPr lang="en-US" sz="2000" b="1" dirty="0">
                <a:solidFill>
                  <a:srgbClr val="0070C0"/>
                </a:solidFill>
                <a:latin typeface="Calibri" pitchFamily="34" charset="0"/>
              </a:rPr>
              <a:t>, </a:t>
            </a:r>
            <a:r>
              <a:rPr lang="en-US" sz="2000" b="1" u="sng" dirty="0">
                <a:solidFill>
                  <a:srgbClr val="0070C0"/>
                </a:solidFill>
                <a:latin typeface="Calibri" pitchFamily="34" charset="0"/>
              </a:rPr>
              <a:t>memory circuit</a:t>
            </a:r>
            <a:r>
              <a:rPr lang="en-US" sz="2000" b="1" dirty="0">
                <a:solidFill>
                  <a:srgbClr val="0070C0"/>
                </a:solidFill>
                <a:latin typeface="Calibri" pitchFamily="34" charset="0"/>
              </a:rPr>
              <a:t>, </a:t>
            </a:r>
            <a:r>
              <a:rPr lang="en-US" sz="2000" b="1" u="sng" dirty="0">
                <a:solidFill>
                  <a:srgbClr val="0070C0"/>
                </a:solidFill>
                <a:latin typeface="Calibri" pitchFamily="34" charset="0"/>
              </a:rPr>
              <a:t>I/O circuit </a:t>
            </a:r>
            <a:r>
              <a:rPr lang="en-US" sz="2000" b="1" dirty="0">
                <a:solidFill>
                  <a:srgbClr val="0070C0"/>
                </a:solidFill>
                <a:latin typeface="Calibri" pitchFamily="34" charset="0"/>
              </a:rPr>
              <a:t>etc.</a:t>
            </a:r>
          </a:p>
          <a:p>
            <a:pPr>
              <a:buFont typeface="Wingdings" pitchFamily="2" charset="2"/>
              <a:buChar char="Ø"/>
            </a:pPr>
            <a:r>
              <a:rPr lang="en-US" sz="2000" b="1" dirty="0">
                <a:solidFill>
                  <a:srgbClr val="0070C0"/>
                </a:solidFill>
                <a:latin typeface="Calibri" pitchFamily="34" charset="0"/>
              </a:rPr>
              <a:t>The motion controlling circuit controls the servo amplifier which moves all the robot axes via the main CPU.</a:t>
            </a:r>
          </a:p>
          <a:p>
            <a:pPr>
              <a:buFont typeface="Wingdings" pitchFamily="2" charset="2"/>
              <a:buChar char="Ø"/>
            </a:pPr>
            <a:r>
              <a:rPr lang="en-US" sz="2000" b="1" dirty="0">
                <a:solidFill>
                  <a:srgbClr val="0070C0"/>
                </a:solidFill>
                <a:latin typeface="Calibri" pitchFamily="34" charset="0"/>
              </a:rPr>
              <a:t>The memory circuit can store programs and data.</a:t>
            </a:r>
          </a:p>
          <a:p>
            <a:pPr>
              <a:buFont typeface="Wingdings" pitchFamily="2" charset="2"/>
              <a:buChar char="Ø"/>
            </a:pPr>
            <a:r>
              <a:rPr lang="en-US" sz="2000" b="1" dirty="0">
                <a:solidFill>
                  <a:srgbClr val="0070C0"/>
                </a:solidFill>
                <a:latin typeface="Calibri" pitchFamily="34" charset="0"/>
              </a:rPr>
              <a:t>The IO circuit interfaces the controller with the peripheral units by receiving and sending signals via the i/o link cable and peripheral connection cable</a:t>
            </a:r>
            <a:r>
              <a:rPr lang="en-US" sz="2000" b="1" dirty="0" smtClean="0">
                <a:solidFill>
                  <a:srgbClr val="0070C0"/>
                </a:solidFill>
                <a:latin typeface="Calibri" pitchFamily="34" charset="0"/>
              </a:rPr>
              <a:t>.</a:t>
            </a:r>
            <a:endParaRPr lang="en-US" sz="2000" b="1" dirty="0">
              <a:solidFill>
                <a:srgbClr val="0070C0"/>
              </a:solidFill>
              <a:latin typeface="Calibri" pitchFamily="34" charset="0"/>
            </a:endParaRPr>
          </a:p>
        </p:txBody>
      </p:sp>
      <p:grpSp>
        <p:nvGrpSpPr>
          <p:cNvPr id="13" name="Group 12"/>
          <p:cNvGrpSpPr/>
          <p:nvPr/>
        </p:nvGrpSpPr>
        <p:grpSpPr>
          <a:xfrm>
            <a:off x="619770" y="2518357"/>
            <a:ext cx="11459919" cy="4032140"/>
            <a:chOff x="704178" y="2616833"/>
            <a:chExt cx="11459919" cy="4032140"/>
          </a:xfrm>
        </p:grpSpPr>
        <p:pic>
          <p:nvPicPr>
            <p:cNvPr id="3082" name="Picture 10" descr="http://robot.fanucamerica.com/products/controls/Images/FANUC-R-30iA-Paint-Mate-Controller.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36783" y="2616833"/>
              <a:ext cx="2743201" cy="4004255"/>
            </a:xfrm>
            <a:prstGeom prst="rect">
              <a:avLst/>
            </a:prstGeom>
            <a:noFill/>
            <a:extLst>
              <a:ext uri="{909E8E84-426E-40DD-AFC4-6F175D3DCCD1}">
                <a14:hiddenFill xmlns:a14="http://schemas.microsoft.com/office/drawing/2010/main" xmlns="">
                  <a:solidFill>
                    <a:srgbClr val="FFFFFF"/>
                  </a:solidFill>
                </a14:hiddenFill>
              </a:ext>
            </a:extLst>
          </p:spPr>
        </p:pic>
        <p:pic>
          <p:nvPicPr>
            <p:cNvPr id="3084" name="Picture 12" descr="http://robot.fanucamerica.com/products/controls/Images/R-30iB-Mate-OpenAirController.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136405" y="3686001"/>
              <a:ext cx="3027692" cy="2270769"/>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6570538" y="6245466"/>
              <a:ext cx="2165914" cy="400110"/>
            </a:xfrm>
            <a:prstGeom prst="rect">
              <a:avLst/>
            </a:prstGeom>
          </p:spPr>
          <p:txBody>
            <a:bodyPr wrap="none">
              <a:spAutoFit/>
            </a:bodyPr>
            <a:lstStyle/>
            <a:p>
              <a:r>
                <a:rPr lang="en-IN" sz="2000" b="1" dirty="0" smtClean="0">
                  <a:solidFill>
                    <a:srgbClr val="0070C0"/>
                  </a:solidFill>
                  <a:latin typeface="Calibri" panose="020F0502020204030204" pitchFamily="34" charset="0"/>
                  <a:cs typeface="Calibri" panose="020F0502020204030204" pitchFamily="34" charset="0"/>
                </a:rPr>
                <a:t>R-30iA </a:t>
              </a:r>
              <a:r>
                <a:rPr lang="en-IN" sz="2000" b="1" dirty="0">
                  <a:solidFill>
                    <a:srgbClr val="0070C0"/>
                  </a:solidFill>
                  <a:latin typeface="Calibri" panose="020F0502020204030204" pitchFamily="34" charset="0"/>
                  <a:cs typeface="Calibri" panose="020F0502020204030204" pitchFamily="34" charset="0"/>
                </a:rPr>
                <a:t>Paint </a:t>
              </a:r>
              <a:r>
                <a:rPr lang="en-IN" sz="2000" b="1" dirty="0" smtClean="0">
                  <a:solidFill>
                    <a:srgbClr val="0070C0"/>
                  </a:solidFill>
                  <a:latin typeface="Calibri" panose="020F0502020204030204" pitchFamily="34" charset="0"/>
                  <a:cs typeface="Calibri" panose="020F0502020204030204" pitchFamily="34" charset="0"/>
                </a:rPr>
                <a:t>Mate </a:t>
              </a:r>
              <a:endParaRPr lang="en-IN" sz="2000" b="1" dirty="0">
                <a:solidFill>
                  <a:srgbClr val="0070C0"/>
                </a:solidFill>
                <a:latin typeface="Calibri" panose="020F0502020204030204" pitchFamily="34" charset="0"/>
                <a:cs typeface="Calibri" panose="020F0502020204030204" pitchFamily="34" charset="0"/>
              </a:endParaRPr>
            </a:p>
          </p:txBody>
        </p:sp>
        <p:sp>
          <p:nvSpPr>
            <p:cNvPr id="8" name="Rectangle 7"/>
            <p:cNvSpPr/>
            <p:nvPr/>
          </p:nvSpPr>
          <p:spPr>
            <a:xfrm>
              <a:off x="3986928" y="6245466"/>
              <a:ext cx="1479187" cy="400110"/>
            </a:xfrm>
            <a:prstGeom prst="rect">
              <a:avLst/>
            </a:prstGeom>
          </p:spPr>
          <p:txBody>
            <a:bodyPr wrap="none">
              <a:spAutoFit/>
            </a:bodyPr>
            <a:lstStyle/>
            <a:p>
              <a:r>
                <a:rPr lang="en-IN" sz="2000" b="1" dirty="0" smtClean="0">
                  <a:solidFill>
                    <a:srgbClr val="0070C0"/>
                  </a:solidFill>
                  <a:latin typeface="Calibri" panose="020F0502020204030204" pitchFamily="34" charset="0"/>
                  <a:cs typeface="Calibri" panose="020F0502020204030204" pitchFamily="34" charset="0"/>
                </a:rPr>
                <a:t>R-30iB </a:t>
              </a:r>
              <a:r>
                <a:rPr lang="en-IN" sz="2000" b="1" dirty="0">
                  <a:solidFill>
                    <a:srgbClr val="0070C0"/>
                  </a:solidFill>
                  <a:latin typeface="Calibri" panose="020F0502020204030204" pitchFamily="34" charset="0"/>
                  <a:cs typeface="Calibri" panose="020F0502020204030204" pitchFamily="34" charset="0"/>
                </a:rPr>
                <a:t>mate</a:t>
              </a:r>
            </a:p>
          </p:txBody>
        </p:sp>
        <p:pic>
          <p:nvPicPr>
            <p:cNvPr id="9" name="Picture 8"/>
            <p:cNvPicPr>
              <a:picLocks noChangeAspect="1"/>
            </p:cNvPicPr>
            <p:nvPr/>
          </p:nvPicPr>
          <p:blipFill>
            <a:blip r:embed="rId4" cstate="print"/>
            <a:stretch>
              <a:fillRect/>
            </a:stretch>
          </p:blipFill>
          <p:spPr>
            <a:xfrm>
              <a:off x="704178" y="3292093"/>
              <a:ext cx="2175147" cy="2984747"/>
            </a:xfrm>
            <a:prstGeom prst="rect">
              <a:avLst/>
            </a:prstGeom>
          </p:spPr>
        </p:pic>
        <p:pic>
          <p:nvPicPr>
            <p:cNvPr id="3090" name="Picture 18" descr="http://robot.fanucamerica.com/products/controls/Images/R-30iB_mate_cabinet.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45049" y="3629623"/>
              <a:ext cx="2814082" cy="234506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9333378" y="6220978"/>
              <a:ext cx="2752548" cy="400110"/>
            </a:xfrm>
            <a:prstGeom prst="rect">
              <a:avLst/>
            </a:prstGeom>
          </p:spPr>
          <p:txBody>
            <a:bodyPr wrap="none">
              <a:spAutoFit/>
            </a:bodyPr>
            <a:lstStyle/>
            <a:p>
              <a:r>
                <a:rPr lang="en-IN" sz="2000" b="1" dirty="0">
                  <a:solidFill>
                    <a:srgbClr val="0070C0"/>
                  </a:solidFill>
                  <a:latin typeface="Calibri" panose="020F0502020204030204" pitchFamily="34" charset="0"/>
                  <a:cs typeface="Calibri" panose="020F0502020204030204" pitchFamily="34" charset="0"/>
                </a:rPr>
                <a:t>R-30iB Open Air Cabinet</a:t>
              </a:r>
            </a:p>
          </p:txBody>
        </p:sp>
        <p:sp>
          <p:nvSpPr>
            <p:cNvPr id="12" name="TextBox 11"/>
            <p:cNvSpPr txBox="1"/>
            <p:nvPr/>
          </p:nvSpPr>
          <p:spPr>
            <a:xfrm>
              <a:off x="807210" y="6248863"/>
              <a:ext cx="1920334" cy="400110"/>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RJ-3ib controller</a:t>
              </a:r>
              <a:endParaRPr lang="en-IN" sz="2000" b="1" dirty="0">
                <a:solidFill>
                  <a:srgbClr val="0070C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xmlns="" val="23953603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126607" y="1432979"/>
            <a:ext cx="5486402" cy="3825479"/>
          </a:xfrm>
          <a:prstGeom prst="rect">
            <a:avLst/>
          </a:prstGeom>
        </p:spPr>
      </p:pic>
      <p:grpSp>
        <p:nvGrpSpPr>
          <p:cNvPr id="7" name="Group 6"/>
          <p:cNvGrpSpPr/>
          <p:nvPr/>
        </p:nvGrpSpPr>
        <p:grpSpPr>
          <a:xfrm>
            <a:off x="5859886" y="631065"/>
            <a:ext cx="6206691" cy="6027312"/>
            <a:chOff x="5711880" y="820409"/>
            <a:chExt cx="6480120" cy="5058302"/>
          </a:xfrm>
        </p:grpSpPr>
        <p:pic>
          <p:nvPicPr>
            <p:cNvPr id="3" name="Picture 2"/>
            <p:cNvPicPr>
              <a:picLocks noChangeAspect="1"/>
            </p:cNvPicPr>
            <p:nvPr/>
          </p:nvPicPr>
          <p:blipFill>
            <a:blip r:embed="rId3" cstate="print"/>
            <a:stretch>
              <a:fillRect/>
            </a:stretch>
          </p:blipFill>
          <p:spPr>
            <a:xfrm>
              <a:off x="5711880" y="820409"/>
              <a:ext cx="6480120" cy="4905902"/>
            </a:xfrm>
            <a:prstGeom prst="rect">
              <a:avLst/>
            </a:prstGeom>
          </p:spPr>
        </p:pic>
        <p:sp>
          <p:nvSpPr>
            <p:cNvPr id="6" name="Rectangle 5"/>
            <p:cNvSpPr/>
            <p:nvPr/>
          </p:nvSpPr>
          <p:spPr>
            <a:xfrm>
              <a:off x="5711880" y="3151163"/>
              <a:ext cx="1223492" cy="257514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6634685" y="5258458"/>
              <a:ext cx="1071092" cy="62025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7544107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2" cstate="print"/>
          <a:srcRect/>
          <a:stretch>
            <a:fillRect/>
          </a:stretch>
        </p:blipFill>
        <p:spPr bwMode="auto">
          <a:xfrm>
            <a:off x="7796335" y="4660935"/>
            <a:ext cx="1746197" cy="2091978"/>
          </a:xfrm>
          <a:prstGeom prst="rect">
            <a:avLst/>
          </a:prstGeom>
          <a:noFill/>
          <a:ln w="9525">
            <a:noFill/>
            <a:miter lim="800000"/>
            <a:headEnd/>
            <a:tailEnd/>
          </a:ln>
        </p:spPr>
      </p:pic>
      <p:pic>
        <p:nvPicPr>
          <p:cNvPr id="121859" name="Picture 3"/>
          <p:cNvPicPr>
            <a:picLocks noChangeAspect="1" noChangeArrowheads="1"/>
          </p:cNvPicPr>
          <p:nvPr/>
        </p:nvPicPr>
        <p:blipFill>
          <a:blip r:embed="rId3" cstate="print"/>
          <a:srcRect/>
          <a:stretch>
            <a:fillRect/>
          </a:stretch>
        </p:blipFill>
        <p:spPr bwMode="auto">
          <a:xfrm>
            <a:off x="9576561" y="4466345"/>
            <a:ext cx="1873463" cy="2391655"/>
          </a:xfrm>
          <a:prstGeom prst="rect">
            <a:avLst/>
          </a:prstGeom>
          <a:noFill/>
          <a:ln w="9525">
            <a:noFill/>
            <a:miter lim="800000"/>
            <a:headEnd/>
            <a:tailEnd/>
          </a:ln>
        </p:spPr>
      </p:pic>
      <p:pic>
        <p:nvPicPr>
          <p:cNvPr id="2" name="Picture 1"/>
          <p:cNvPicPr/>
          <p:nvPr/>
        </p:nvPicPr>
        <p:blipFill>
          <a:blip r:embed="rId4" cstate="print"/>
          <a:srcRect l="8654" t="31282" r="53365" b="26923"/>
          <a:stretch>
            <a:fillRect/>
          </a:stretch>
        </p:blipFill>
        <p:spPr bwMode="auto">
          <a:xfrm>
            <a:off x="4367092" y="801060"/>
            <a:ext cx="5878286" cy="3388659"/>
          </a:xfrm>
          <a:prstGeom prst="rect">
            <a:avLst/>
          </a:prstGeom>
          <a:noFill/>
          <a:ln w="9525">
            <a:solidFill>
              <a:srgbClr val="005DA2"/>
            </a:solidFill>
            <a:miter lim="800000"/>
            <a:headEnd/>
            <a:tailEnd/>
          </a:ln>
        </p:spPr>
      </p:pic>
      <p:grpSp>
        <p:nvGrpSpPr>
          <p:cNvPr id="21" name="Group 20"/>
          <p:cNvGrpSpPr/>
          <p:nvPr/>
        </p:nvGrpSpPr>
        <p:grpSpPr>
          <a:xfrm>
            <a:off x="1669997" y="1008529"/>
            <a:ext cx="2766252" cy="3296926"/>
            <a:chOff x="469106" y="2178050"/>
            <a:chExt cx="3048000" cy="3632724"/>
          </a:xfrm>
        </p:grpSpPr>
        <p:pic>
          <p:nvPicPr>
            <p:cNvPr id="3" name="Picture 2"/>
            <p:cNvPicPr>
              <a:picLocks noChangeAspect="1" noChangeArrowheads="1"/>
            </p:cNvPicPr>
            <p:nvPr/>
          </p:nvPicPr>
          <p:blipFill>
            <a:blip r:embed="rId5" cstate="print"/>
            <a:srcRect/>
            <a:stretch>
              <a:fillRect/>
            </a:stretch>
          </p:blipFill>
          <p:spPr bwMode="auto">
            <a:xfrm>
              <a:off x="469106" y="2330450"/>
              <a:ext cx="2590800" cy="3480324"/>
            </a:xfrm>
            <a:prstGeom prst="rect">
              <a:avLst/>
            </a:prstGeom>
            <a:noFill/>
            <a:ln w="9525">
              <a:noFill/>
              <a:miter lim="800000"/>
              <a:headEnd/>
              <a:tailEnd/>
            </a:ln>
          </p:spPr>
        </p:pic>
        <p:sp>
          <p:nvSpPr>
            <p:cNvPr id="4" name="Oval 3"/>
            <p:cNvSpPr/>
            <p:nvPr/>
          </p:nvSpPr>
          <p:spPr>
            <a:xfrm>
              <a:off x="1231106" y="2178050"/>
              <a:ext cx="1600200" cy="1219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cxnSp>
          <p:nvCxnSpPr>
            <p:cNvPr id="6" name="Straight Connector 5"/>
            <p:cNvCxnSpPr>
              <a:stCxn id="4" idx="7"/>
            </p:cNvCxnSpPr>
            <p:nvPr/>
          </p:nvCxnSpPr>
          <p:spPr>
            <a:xfrm rot="16200000" flipH="1">
              <a:off x="2917708" y="2035852"/>
              <a:ext cx="278652" cy="920144"/>
            </a:xfrm>
            <a:prstGeom prst="lin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p:cNvCxnSpPr>
              <a:stCxn id="4" idx="5"/>
            </p:cNvCxnSpPr>
            <p:nvPr/>
          </p:nvCxnSpPr>
          <p:spPr>
            <a:xfrm rot="5400000" flipH="1" flipV="1">
              <a:off x="2765308" y="2466904"/>
              <a:ext cx="583452" cy="920144"/>
            </a:xfrm>
            <a:prstGeom prst="line">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TextBox 9"/>
          <p:cNvSpPr txBox="1"/>
          <p:nvPr/>
        </p:nvSpPr>
        <p:spPr>
          <a:xfrm>
            <a:off x="1030968" y="4875927"/>
            <a:ext cx="4978414" cy="1661993"/>
          </a:xfrm>
          <a:prstGeom prst="rect">
            <a:avLst/>
          </a:prstGeom>
          <a:noFill/>
        </p:spPr>
        <p:txBody>
          <a:bodyPr wrap="none" rtlCol="0">
            <a:spAutoFit/>
          </a:bodyPr>
          <a:lstStyle/>
          <a:p>
            <a:r>
              <a:rPr lang="en-US" sz="2200" b="1" dirty="0">
                <a:solidFill>
                  <a:srgbClr val="FF0000"/>
                </a:solidFill>
                <a:latin typeface="Calibri" panose="020F0502020204030204" pitchFamily="34" charset="0"/>
                <a:cs typeface="Calibri" panose="020F0502020204030204" pitchFamily="34" charset="0"/>
              </a:rPr>
              <a:t>Latest FANUC CONTROLLERS:</a:t>
            </a:r>
          </a:p>
          <a:p>
            <a:pPr>
              <a:buFont typeface="Wingdings" pitchFamily="2" charset="2"/>
              <a:buChar char="Ø"/>
            </a:pPr>
            <a:r>
              <a:rPr lang="en-US" sz="2000" b="1" dirty="0" smtClean="0">
                <a:solidFill>
                  <a:srgbClr val="0070C0"/>
                </a:solidFill>
                <a:latin typeface="Calibri" panose="020F0502020204030204" pitchFamily="34" charset="0"/>
                <a:cs typeface="Calibri" panose="020F0502020204030204" pitchFamily="34" charset="0"/>
              </a:rPr>
              <a:t> RJ3iB </a:t>
            </a:r>
            <a:r>
              <a:rPr lang="en-US" sz="2000" b="1" dirty="0">
                <a:solidFill>
                  <a:srgbClr val="0070C0"/>
                </a:solidFill>
                <a:latin typeface="Calibri" panose="020F0502020204030204" pitchFamily="34" charset="0"/>
                <a:cs typeface="Calibri" panose="020F0502020204030204" pitchFamily="34" charset="0"/>
              </a:rPr>
              <a:t>(can control up to 16 </a:t>
            </a:r>
            <a:r>
              <a:rPr lang="en-US" sz="2000" b="1" dirty="0" smtClean="0">
                <a:solidFill>
                  <a:srgbClr val="0070C0"/>
                </a:solidFill>
                <a:latin typeface="Calibri" panose="020F0502020204030204" pitchFamily="34" charset="0"/>
                <a:cs typeface="Calibri" panose="020F0502020204030204" pitchFamily="34" charset="0"/>
              </a:rPr>
              <a:t>extended axes</a:t>
            </a:r>
            <a:r>
              <a:rPr lang="en-US" sz="2000" b="1" dirty="0">
                <a:solidFill>
                  <a:srgbClr val="0070C0"/>
                </a:solidFill>
                <a:latin typeface="Calibri" panose="020F0502020204030204" pitchFamily="34" charset="0"/>
                <a:cs typeface="Calibri" panose="020F0502020204030204" pitchFamily="34" charset="0"/>
              </a:rPr>
              <a:t>)</a:t>
            </a:r>
          </a:p>
          <a:p>
            <a:pPr>
              <a:buFont typeface="Wingdings" pitchFamily="2" charset="2"/>
              <a:buChar char="Ø"/>
            </a:pPr>
            <a:r>
              <a:rPr lang="en-US" sz="2000" b="1" dirty="0" smtClean="0">
                <a:solidFill>
                  <a:srgbClr val="0070C0"/>
                </a:solidFill>
                <a:latin typeface="Calibri" panose="020F0502020204030204" pitchFamily="34" charset="0"/>
                <a:cs typeface="Calibri" panose="020F0502020204030204" pitchFamily="34" charset="0"/>
              </a:rPr>
              <a:t> R30iA </a:t>
            </a:r>
            <a:r>
              <a:rPr lang="en-US" sz="2000" b="1" dirty="0">
                <a:solidFill>
                  <a:srgbClr val="0070C0"/>
                </a:solidFill>
                <a:latin typeface="Calibri" panose="020F0502020204030204" pitchFamily="34" charset="0"/>
                <a:cs typeface="Calibri" panose="020F0502020204030204" pitchFamily="34" charset="0"/>
              </a:rPr>
              <a:t>(can control up to </a:t>
            </a:r>
            <a:r>
              <a:rPr lang="en-US" sz="2000" b="1" dirty="0" smtClean="0">
                <a:solidFill>
                  <a:srgbClr val="0070C0"/>
                </a:solidFill>
                <a:latin typeface="Calibri" panose="020F0502020204030204" pitchFamily="34" charset="0"/>
                <a:cs typeface="Calibri" panose="020F0502020204030204" pitchFamily="34" charset="0"/>
              </a:rPr>
              <a:t>40 extended axes)</a:t>
            </a:r>
          </a:p>
          <a:p>
            <a:pPr>
              <a:buFont typeface="Wingdings" pitchFamily="2" charset="2"/>
              <a:buChar char="Ø"/>
            </a:pPr>
            <a:r>
              <a:rPr lang="en-US" sz="2000" b="1" dirty="0">
                <a:solidFill>
                  <a:srgbClr val="0070C0"/>
                </a:solidFill>
                <a:latin typeface="Calibri" panose="020F0502020204030204" pitchFamily="34" charset="0"/>
                <a:cs typeface="Calibri" panose="020F0502020204030204" pitchFamily="34" charset="0"/>
              </a:rPr>
              <a:t> </a:t>
            </a:r>
            <a:r>
              <a:rPr lang="en-US" sz="2000" b="1" dirty="0" smtClean="0">
                <a:solidFill>
                  <a:srgbClr val="0070C0"/>
                </a:solidFill>
                <a:latin typeface="Calibri" panose="020F0502020204030204" pitchFamily="34" charset="0"/>
                <a:cs typeface="Calibri" panose="020F0502020204030204" pitchFamily="34" charset="0"/>
              </a:rPr>
              <a:t>R30iB </a:t>
            </a:r>
            <a:r>
              <a:rPr lang="en-US" sz="2000" b="1" dirty="0">
                <a:solidFill>
                  <a:srgbClr val="0070C0"/>
                </a:solidFill>
                <a:latin typeface="Calibri" panose="020F0502020204030204" pitchFamily="34" charset="0"/>
                <a:cs typeface="Calibri" panose="020F0502020204030204" pitchFamily="34" charset="0"/>
              </a:rPr>
              <a:t>(can control up to </a:t>
            </a:r>
            <a:r>
              <a:rPr lang="en-US" sz="2000" b="1" dirty="0" smtClean="0">
                <a:solidFill>
                  <a:srgbClr val="0070C0"/>
                </a:solidFill>
                <a:latin typeface="Calibri" panose="020F0502020204030204" pitchFamily="34" charset="0"/>
                <a:cs typeface="Calibri" panose="020F0502020204030204" pitchFamily="34" charset="0"/>
              </a:rPr>
              <a:t>72 extended axes</a:t>
            </a:r>
            <a:r>
              <a:rPr lang="en-US" sz="2000" b="1" dirty="0">
                <a:solidFill>
                  <a:srgbClr val="0070C0"/>
                </a:solidFill>
                <a:latin typeface="Calibri" panose="020F0502020204030204" pitchFamily="34" charset="0"/>
                <a:cs typeface="Calibri" panose="020F0502020204030204" pitchFamily="34" charset="0"/>
              </a:rPr>
              <a:t>)</a:t>
            </a:r>
          </a:p>
          <a:p>
            <a:pPr>
              <a:buFont typeface="Wingdings" pitchFamily="2" charset="2"/>
              <a:buChar char="Ø"/>
            </a:pPr>
            <a:endParaRPr lang="en-US" sz="20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8213449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9039936" y="2840988"/>
            <a:ext cx="2964395" cy="2142682"/>
            <a:chOff x="6395574" y="2101850"/>
            <a:chExt cx="3663445" cy="2795280"/>
          </a:xfrm>
        </p:grpSpPr>
        <p:pic>
          <p:nvPicPr>
            <p:cNvPr id="122883" name="Picture 3"/>
            <p:cNvPicPr>
              <a:picLocks noChangeAspect="1" noChangeArrowheads="1"/>
            </p:cNvPicPr>
            <p:nvPr/>
          </p:nvPicPr>
          <p:blipFill>
            <a:blip r:embed="rId2" cstate="print"/>
            <a:srcRect/>
            <a:stretch>
              <a:fillRect/>
            </a:stretch>
          </p:blipFill>
          <p:spPr bwMode="auto">
            <a:xfrm rot="2013867">
              <a:off x="6395574" y="2236625"/>
              <a:ext cx="1937919" cy="1390246"/>
            </a:xfrm>
            <a:prstGeom prst="rect">
              <a:avLst/>
            </a:prstGeom>
            <a:noFill/>
            <a:ln w="9525">
              <a:noFill/>
              <a:miter lim="800000"/>
              <a:headEnd/>
              <a:tailEnd/>
            </a:ln>
          </p:spPr>
        </p:pic>
        <p:pic>
          <p:nvPicPr>
            <p:cNvPr id="2" name="Picture 2"/>
            <p:cNvPicPr>
              <a:picLocks noChangeAspect="1" noChangeArrowheads="1"/>
            </p:cNvPicPr>
            <p:nvPr/>
          </p:nvPicPr>
          <p:blipFill>
            <a:blip r:embed="rId3" cstate="print"/>
            <a:srcRect/>
            <a:stretch>
              <a:fillRect/>
            </a:stretch>
          </p:blipFill>
          <p:spPr bwMode="auto">
            <a:xfrm>
              <a:off x="8012906" y="2101850"/>
              <a:ext cx="2046113" cy="2795280"/>
            </a:xfrm>
            <a:prstGeom prst="rect">
              <a:avLst/>
            </a:prstGeom>
            <a:noFill/>
            <a:ln w="9525">
              <a:noFill/>
              <a:miter lim="800000"/>
              <a:headEnd/>
              <a:tailEnd/>
            </a:ln>
          </p:spPr>
        </p:pic>
      </p:grpSp>
      <p:sp>
        <p:nvSpPr>
          <p:cNvPr id="3" name="Rectangle 2"/>
          <p:cNvSpPr/>
          <p:nvPr/>
        </p:nvSpPr>
        <p:spPr>
          <a:xfrm>
            <a:off x="2084935" y="1146842"/>
            <a:ext cx="8298756" cy="400110"/>
          </a:xfrm>
          <a:prstGeom prst="rect">
            <a:avLst/>
          </a:prstGeom>
        </p:spPr>
        <p:txBody>
          <a:bodyPr wrap="square">
            <a:spAutoFit/>
          </a:bodyPr>
          <a:lstStyle/>
          <a:p>
            <a:pPr>
              <a:buFont typeface="Wingdings" pitchFamily="2" charset="2"/>
              <a:buChar char="Ø"/>
            </a:pPr>
            <a:r>
              <a:rPr lang="en-US" sz="2000" b="1" dirty="0">
                <a:solidFill>
                  <a:srgbClr val="0070C0"/>
                </a:solidFill>
                <a:latin typeface="Calibri" pitchFamily="34" charset="0"/>
              </a:rPr>
              <a:t>The Teach Pendant is the interface between the human and the Robot.</a:t>
            </a:r>
          </a:p>
        </p:txBody>
      </p:sp>
      <p:sp>
        <p:nvSpPr>
          <p:cNvPr id="4" name="Rectangle 3"/>
          <p:cNvSpPr/>
          <p:nvPr/>
        </p:nvSpPr>
        <p:spPr>
          <a:xfrm>
            <a:off x="4590102" y="506499"/>
            <a:ext cx="2817053" cy="492443"/>
          </a:xfrm>
          <a:prstGeom prst="rect">
            <a:avLst/>
          </a:prstGeom>
        </p:spPr>
        <p:txBody>
          <a:bodyPr wrap="none">
            <a:spAutoFit/>
          </a:bodyPr>
          <a:lstStyle/>
          <a:p>
            <a:pPr marL="311216" indent="-311216"/>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FF0000"/>
                </a:solidFill>
                <a:latin typeface="Calibri" panose="020F0502020204030204" pitchFamily="34" charset="0"/>
                <a:cs typeface="Calibri" panose="020F0502020204030204" pitchFamily="34" charset="0"/>
              </a:rPr>
              <a:t>TEACH PENDANT</a:t>
            </a:r>
          </a:p>
        </p:txBody>
      </p:sp>
      <p:grpSp>
        <p:nvGrpSpPr>
          <p:cNvPr id="6" name="Group 5"/>
          <p:cNvGrpSpPr/>
          <p:nvPr/>
        </p:nvGrpSpPr>
        <p:grpSpPr>
          <a:xfrm>
            <a:off x="5105475" y="2689312"/>
            <a:ext cx="3457815" cy="2784215"/>
            <a:chOff x="5554728" y="3686008"/>
            <a:chExt cx="3457815" cy="2784215"/>
          </a:xfrm>
        </p:grpSpPr>
        <p:pic>
          <p:nvPicPr>
            <p:cNvPr id="9" name="Picture 2"/>
            <p:cNvPicPr>
              <a:picLocks noChangeAspect="1" noChangeArrowheads="1"/>
            </p:cNvPicPr>
            <p:nvPr/>
          </p:nvPicPr>
          <p:blipFill>
            <a:blip r:embed="rId3" cstate="print"/>
            <a:srcRect/>
            <a:stretch>
              <a:fillRect/>
            </a:stretch>
          </p:blipFill>
          <p:spPr bwMode="auto">
            <a:xfrm>
              <a:off x="5554728" y="4031790"/>
              <a:ext cx="1375201" cy="1878720"/>
            </a:xfrm>
            <a:prstGeom prst="rect">
              <a:avLst/>
            </a:prstGeom>
            <a:noFill/>
            <a:ln w="9525">
              <a:noFill/>
              <a:miter lim="800000"/>
              <a:headEnd/>
              <a:tailEnd/>
            </a:ln>
          </p:spPr>
        </p:pic>
        <p:grpSp>
          <p:nvGrpSpPr>
            <p:cNvPr id="15" name="Group 14"/>
            <p:cNvGrpSpPr/>
            <p:nvPr/>
          </p:nvGrpSpPr>
          <p:grpSpPr>
            <a:xfrm>
              <a:off x="7214479" y="3686008"/>
              <a:ext cx="1798064" cy="2784215"/>
              <a:chOff x="7022306" y="4488708"/>
              <a:chExt cx="1981200" cy="3067792"/>
            </a:xfrm>
          </p:grpSpPr>
          <p:pic>
            <p:nvPicPr>
              <p:cNvPr id="122885" name="Picture 5"/>
              <p:cNvPicPr>
                <a:picLocks noChangeAspect="1" noChangeArrowheads="1"/>
              </p:cNvPicPr>
              <p:nvPr/>
            </p:nvPicPr>
            <p:blipFill>
              <a:blip r:embed="rId4" cstate="print"/>
              <a:srcRect/>
              <a:stretch>
                <a:fillRect/>
              </a:stretch>
            </p:blipFill>
            <p:spPr bwMode="auto">
              <a:xfrm>
                <a:off x="7098506" y="4488708"/>
                <a:ext cx="1905000" cy="3067792"/>
              </a:xfrm>
              <a:prstGeom prst="rect">
                <a:avLst/>
              </a:prstGeom>
              <a:noFill/>
              <a:ln w="9525">
                <a:noFill/>
                <a:miter lim="800000"/>
                <a:headEnd/>
                <a:tailEnd/>
              </a:ln>
            </p:spPr>
          </p:pic>
          <p:sp>
            <p:nvSpPr>
              <p:cNvPr id="14" name="Rectangle 13"/>
              <p:cNvSpPr/>
              <p:nvPr/>
            </p:nvSpPr>
            <p:spPr>
              <a:xfrm>
                <a:off x="7022306" y="6826250"/>
                <a:ext cx="533400" cy="381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17" name="Down Arrow 16"/>
            <p:cNvSpPr/>
            <p:nvPr/>
          </p:nvSpPr>
          <p:spPr>
            <a:xfrm rot="5400000">
              <a:off x="7023607" y="5329162"/>
              <a:ext cx="439834" cy="887967"/>
            </a:xfrm>
            <a:prstGeom prst="downArrow">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nvGrpSpPr>
          <p:cNvPr id="5" name="Group 4"/>
          <p:cNvGrpSpPr/>
          <p:nvPr/>
        </p:nvGrpSpPr>
        <p:grpSpPr>
          <a:xfrm>
            <a:off x="333757" y="2180002"/>
            <a:ext cx="3967123" cy="3100507"/>
            <a:chOff x="524944" y="2161537"/>
            <a:chExt cx="3967123" cy="3100507"/>
          </a:xfrm>
        </p:grpSpPr>
        <p:pic>
          <p:nvPicPr>
            <p:cNvPr id="7" name="Picture 3"/>
            <p:cNvPicPr>
              <a:picLocks noChangeAspect="1" noChangeArrowheads="1"/>
            </p:cNvPicPr>
            <p:nvPr/>
          </p:nvPicPr>
          <p:blipFill>
            <a:blip r:embed="rId5" cstate="print"/>
            <a:srcRect/>
            <a:stretch>
              <a:fillRect/>
            </a:stretch>
          </p:blipFill>
          <p:spPr bwMode="auto">
            <a:xfrm>
              <a:off x="2956221" y="3198881"/>
              <a:ext cx="1535846" cy="2063163"/>
            </a:xfrm>
            <a:prstGeom prst="rect">
              <a:avLst/>
            </a:prstGeom>
            <a:noFill/>
            <a:ln w="9525">
              <a:noFill/>
              <a:miter lim="800000"/>
              <a:headEnd/>
              <a:tailEnd/>
            </a:ln>
          </p:spPr>
        </p:pic>
        <p:pic>
          <p:nvPicPr>
            <p:cNvPr id="8" name="Picture 7"/>
            <p:cNvPicPr>
              <a:picLocks noChangeAspect="1" noChangeArrowheads="1"/>
            </p:cNvPicPr>
            <p:nvPr/>
          </p:nvPicPr>
          <p:blipFill>
            <a:blip r:embed="rId6" cstate="print"/>
            <a:srcRect/>
            <a:stretch>
              <a:fillRect/>
            </a:stretch>
          </p:blipFill>
          <p:spPr bwMode="auto">
            <a:xfrm>
              <a:off x="524944" y="2161537"/>
              <a:ext cx="1973821" cy="2835408"/>
            </a:xfrm>
            <a:prstGeom prst="rect">
              <a:avLst/>
            </a:prstGeom>
            <a:noFill/>
            <a:ln w="9525">
              <a:noFill/>
              <a:miter lim="800000"/>
              <a:headEnd/>
              <a:tailEnd/>
            </a:ln>
          </p:spPr>
        </p:pic>
        <p:sp>
          <p:nvSpPr>
            <p:cNvPr id="18" name="Down Arrow 17"/>
            <p:cNvSpPr/>
            <p:nvPr/>
          </p:nvSpPr>
          <p:spPr>
            <a:xfrm rot="5400000">
              <a:off x="2419568" y="4288784"/>
              <a:ext cx="439834" cy="887967"/>
            </a:xfrm>
            <a:prstGeom prst="downArrow">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Tree>
    <p:extLst>
      <p:ext uri="{BB962C8B-B14F-4D97-AF65-F5344CB8AC3E}">
        <p14:creationId xmlns:p14="http://schemas.microsoft.com/office/powerpoint/2010/main" xmlns="" val="3379123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949199" y="880913"/>
            <a:ext cx="10007625" cy="5840254"/>
            <a:chOff x="794451" y="909049"/>
            <a:chExt cx="10007625" cy="5840254"/>
          </a:xfrm>
        </p:grpSpPr>
        <p:pic>
          <p:nvPicPr>
            <p:cNvPr id="4098" name="Picture 2" descr="http://www.robots.com/images/RJ3i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2285" y="1430081"/>
              <a:ext cx="2297542" cy="3219192"/>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udrzbapodniku.cz/fileadmin/grafika/PROSINEC2012/log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410933" y="1450554"/>
              <a:ext cx="2057313" cy="3580164"/>
            </a:xfrm>
            <a:prstGeom prst="rect">
              <a:avLst/>
            </a:prstGeom>
            <a:noFill/>
            <a:extLst>
              <a:ext uri="{909E8E84-426E-40DD-AFC4-6F175D3DCCD1}">
                <a14:hiddenFill xmlns:a14="http://schemas.microsoft.com/office/drawing/2010/main" xmlns="">
                  <a:solidFill>
                    <a:srgbClr val="FFFFFF"/>
                  </a:solidFill>
                </a14:hiddenFill>
              </a:ext>
            </a:extLst>
          </p:spPr>
        </p:pic>
        <p:pic>
          <p:nvPicPr>
            <p:cNvPr id="4102" name="Picture 6" descr="http://www.bktronic.fr/images/fanuc_teach_pendant_a05b_2301_c301.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4451" y="1720281"/>
              <a:ext cx="2590509" cy="305243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4974682" y="909049"/>
              <a:ext cx="1415965" cy="523220"/>
            </a:xfrm>
            <a:prstGeom prst="rect">
              <a:avLst/>
            </a:prstGeom>
            <a:noFill/>
          </p:spPr>
          <p:txBody>
            <a:bodyPr wrap="none" rtlCol="0">
              <a:spAutoFit/>
            </a:bodyPr>
            <a:lstStyle/>
            <a:p>
              <a:r>
                <a:rPr lang="en-US" sz="2800" b="1" dirty="0" smtClean="0">
                  <a:solidFill>
                    <a:srgbClr val="0070C0"/>
                  </a:solidFill>
                  <a:latin typeface="Monotype Corsiva" panose="03010101010201010101" pitchFamily="66" charset="0"/>
                </a:rPr>
                <a:t>i </a:t>
              </a:r>
              <a:r>
                <a:rPr lang="en-US" sz="2400" b="1" dirty="0" smtClean="0">
                  <a:solidFill>
                    <a:srgbClr val="0070C0"/>
                  </a:solidFill>
                  <a:latin typeface="Calibri" panose="020F0502020204030204" pitchFamily="34" charset="0"/>
                  <a:cs typeface="Calibri" panose="020F0502020204030204" pitchFamily="34" charset="0"/>
                </a:rPr>
                <a:t>Pendant</a:t>
              </a:r>
              <a:endParaRPr lang="en-IN" sz="2400" b="1" dirty="0">
                <a:solidFill>
                  <a:srgbClr val="0070C0"/>
                </a:solidFill>
                <a:latin typeface="Calibri" panose="020F0502020204030204" pitchFamily="34" charset="0"/>
                <a:cs typeface="Calibri" panose="020F0502020204030204" pitchFamily="34" charset="0"/>
              </a:endParaRPr>
            </a:p>
          </p:txBody>
        </p:sp>
        <p:sp>
          <p:nvSpPr>
            <p:cNvPr id="3" name="TextBox 2"/>
            <p:cNvSpPr txBox="1"/>
            <p:nvPr/>
          </p:nvSpPr>
          <p:spPr>
            <a:xfrm>
              <a:off x="1211588" y="970604"/>
              <a:ext cx="1918539" cy="461665"/>
            </a:xfrm>
            <a:prstGeom prst="rect">
              <a:avLst/>
            </a:prstGeom>
            <a:noFill/>
          </p:spPr>
          <p:txBody>
            <a:bodyPr wrap="none" rtlCol="0">
              <a:spAutoFit/>
            </a:bodyPr>
            <a:lstStyle/>
            <a:p>
              <a:r>
                <a:rPr lang="en-US" sz="2400" b="1" dirty="0" smtClean="0">
                  <a:solidFill>
                    <a:srgbClr val="0070C0"/>
                  </a:solidFill>
                  <a:latin typeface="Calibri" panose="020F0502020204030204" pitchFamily="34" charset="0"/>
                  <a:cs typeface="Calibri" panose="020F0502020204030204" pitchFamily="34" charset="0"/>
                </a:rPr>
                <a:t>Monochrome</a:t>
              </a:r>
              <a:endParaRPr lang="en-IN" sz="2400" b="1" dirty="0">
                <a:solidFill>
                  <a:srgbClr val="0070C0"/>
                </a:solidFill>
                <a:latin typeface="Calibri" panose="020F0502020204030204" pitchFamily="34" charset="0"/>
                <a:cs typeface="Calibri" panose="020F0502020204030204" pitchFamily="34" charset="0"/>
              </a:endParaRPr>
            </a:p>
          </p:txBody>
        </p:sp>
        <p:sp>
          <p:nvSpPr>
            <p:cNvPr id="4" name="Rectangle 3"/>
            <p:cNvSpPr/>
            <p:nvPr/>
          </p:nvSpPr>
          <p:spPr>
            <a:xfrm>
              <a:off x="8374786" y="965197"/>
              <a:ext cx="2234138" cy="523220"/>
            </a:xfrm>
            <a:prstGeom prst="rect">
              <a:avLst/>
            </a:prstGeom>
          </p:spPr>
          <p:txBody>
            <a:bodyPr wrap="none">
              <a:spAutoFit/>
            </a:bodyPr>
            <a:lstStyle/>
            <a:p>
              <a:r>
                <a:rPr lang="en-US" sz="2800" b="1" dirty="0">
                  <a:solidFill>
                    <a:srgbClr val="0070C0"/>
                  </a:solidFill>
                  <a:latin typeface="Monotype Corsiva" panose="03010101010201010101" pitchFamily="66" charset="0"/>
                </a:rPr>
                <a:t>i </a:t>
              </a:r>
              <a:r>
                <a:rPr lang="en-US" sz="2400" b="1" dirty="0" smtClean="0">
                  <a:solidFill>
                    <a:srgbClr val="0070C0"/>
                  </a:solidFill>
                  <a:latin typeface="Calibri" panose="020F0502020204030204" pitchFamily="34" charset="0"/>
                  <a:cs typeface="Calibri" panose="020F0502020204030204" pitchFamily="34" charset="0"/>
                </a:rPr>
                <a:t>Pendant Touch</a:t>
              </a:r>
              <a:endParaRPr lang="en-IN" sz="2400" b="1" dirty="0">
                <a:solidFill>
                  <a:srgbClr val="0070C0"/>
                </a:solidFill>
                <a:latin typeface="Calibri" panose="020F0502020204030204" pitchFamily="34" charset="0"/>
                <a:cs typeface="Calibri" panose="020F0502020204030204" pitchFamily="34" charset="0"/>
              </a:endParaRPr>
            </a:p>
          </p:txBody>
        </p:sp>
        <p:grpSp>
          <p:nvGrpSpPr>
            <p:cNvPr id="14" name="Group 13"/>
            <p:cNvGrpSpPr/>
            <p:nvPr/>
          </p:nvGrpSpPr>
          <p:grpSpPr>
            <a:xfrm>
              <a:off x="940245" y="4798469"/>
              <a:ext cx="2447415" cy="1938992"/>
              <a:chOff x="1109057" y="4798469"/>
              <a:chExt cx="2447415" cy="1938992"/>
            </a:xfrm>
          </p:grpSpPr>
          <p:sp>
            <p:nvSpPr>
              <p:cNvPr id="5" name="TextBox 4"/>
              <p:cNvSpPr txBox="1"/>
              <p:nvPr/>
            </p:nvSpPr>
            <p:spPr>
              <a:xfrm>
                <a:off x="1109057" y="4798469"/>
                <a:ext cx="1793311" cy="1938992"/>
              </a:xfrm>
              <a:prstGeom prst="rect">
                <a:avLst/>
              </a:prstGeom>
              <a:noFill/>
            </p:spPr>
            <p:txBody>
              <a:bodyPr wrap="none" rtlCol="0">
                <a:spAutoFit/>
              </a:bodyPr>
              <a:lstStyle/>
              <a:p>
                <a:pPr>
                  <a:lnSpc>
                    <a:spcPct val="150000"/>
                  </a:lnSpc>
                </a:pPr>
                <a:r>
                  <a:rPr lang="en-US" sz="2000" b="1" dirty="0" smtClean="0">
                    <a:solidFill>
                      <a:srgbClr val="0070C0"/>
                    </a:solidFill>
                    <a:latin typeface="Calibri" panose="020F0502020204030204" pitchFamily="34" charset="0"/>
                    <a:cs typeface="Calibri" panose="020F0502020204030204" pitchFamily="34" charset="0"/>
                  </a:rPr>
                  <a:t>E-stop</a:t>
                </a:r>
              </a:p>
              <a:p>
                <a:pPr>
                  <a:lnSpc>
                    <a:spcPct val="150000"/>
                  </a:lnSpc>
                </a:pPr>
                <a:r>
                  <a:rPr lang="en-US" sz="2000" b="1" dirty="0">
                    <a:solidFill>
                      <a:srgbClr val="0070C0"/>
                    </a:solidFill>
                    <a:latin typeface="Calibri" panose="020F0502020204030204" pitchFamily="34" charset="0"/>
                    <a:cs typeface="Calibri" panose="020F0502020204030204" pitchFamily="34" charset="0"/>
                  </a:rPr>
                  <a:t>Selector </a:t>
                </a:r>
                <a:r>
                  <a:rPr lang="en-US" sz="2000" b="1" dirty="0" smtClean="0">
                    <a:solidFill>
                      <a:srgbClr val="0070C0"/>
                    </a:solidFill>
                    <a:latin typeface="Calibri" panose="020F0502020204030204" pitchFamily="34" charset="0"/>
                    <a:cs typeface="Calibri" panose="020F0502020204030204" pitchFamily="34" charset="0"/>
                  </a:rPr>
                  <a:t>switch</a:t>
                </a:r>
              </a:p>
              <a:p>
                <a:pPr>
                  <a:lnSpc>
                    <a:spcPct val="150000"/>
                  </a:lnSpc>
                </a:pPr>
                <a:r>
                  <a:rPr lang="en-US" sz="2000" b="1" dirty="0">
                    <a:solidFill>
                      <a:srgbClr val="0070C0"/>
                    </a:solidFill>
                    <a:latin typeface="Calibri" panose="020F0502020204030204" pitchFamily="34" charset="0"/>
                    <a:cs typeface="Calibri" panose="020F0502020204030204" pitchFamily="34" charset="0"/>
                  </a:rPr>
                  <a:t>Touch display</a:t>
                </a:r>
                <a:endParaRPr lang="en-IN" sz="2000" b="1" dirty="0">
                  <a:solidFill>
                    <a:srgbClr val="0070C0"/>
                  </a:solidFill>
                  <a:latin typeface="Calibri" panose="020F0502020204030204" pitchFamily="34" charset="0"/>
                  <a:cs typeface="Calibri" panose="020F0502020204030204" pitchFamily="34" charset="0"/>
                </a:endParaRPr>
              </a:p>
              <a:p>
                <a:pPr>
                  <a:lnSpc>
                    <a:spcPct val="150000"/>
                  </a:lnSpc>
                </a:pPr>
                <a:r>
                  <a:rPr lang="en-IN" sz="2000" b="1" dirty="0" smtClean="0">
                    <a:solidFill>
                      <a:srgbClr val="0070C0"/>
                    </a:solidFill>
                    <a:latin typeface="Calibri" panose="020F0502020204030204" pitchFamily="34" charset="0"/>
                    <a:cs typeface="Calibri" panose="020F0502020204030204" pitchFamily="34" charset="0"/>
                  </a:rPr>
                  <a:t>USB port</a:t>
                </a:r>
                <a:endParaRPr lang="en-US" sz="2000" b="1" dirty="0">
                  <a:solidFill>
                    <a:srgbClr val="0070C0"/>
                  </a:solidFill>
                  <a:latin typeface="Calibri" panose="020F0502020204030204" pitchFamily="34" charset="0"/>
                  <a:cs typeface="Calibri" panose="020F0502020204030204" pitchFamily="34" charset="0"/>
                </a:endParaRPr>
              </a:p>
            </p:txBody>
          </p:sp>
          <p:pic>
            <p:nvPicPr>
              <p:cNvPr id="11" name="Picture 10"/>
              <p:cNvPicPr>
                <a:picLocks noChangeAspect="1"/>
              </p:cNvPicPr>
              <p:nvPr/>
            </p:nvPicPr>
            <p:blipFill>
              <a:blip r:embed="rId5" cstate="print"/>
              <a:stretch>
                <a:fillRect/>
              </a:stretch>
            </p:blipFill>
            <p:spPr>
              <a:xfrm>
                <a:off x="3051329" y="4828892"/>
                <a:ext cx="505143" cy="468000"/>
              </a:xfrm>
              <a:prstGeom prst="rect">
                <a:avLst/>
              </a:prstGeom>
            </p:spPr>
          </p:pic>
          <p:pic>
            <p:nvPicPr>
              <p:cNvPr id="12" name="Picture 11"/>
              <p:cNvPicPr>
                <a:picLocks noChangeAspect="1"/>
              </p:cNvPicPr>
              <p:nvPr/>
            </p:nvPicPr>
            <p:blipFill>
              <a:blip r:embed="rId6" cstate="print"/>
              <a:stretch>
                <a:fillRect/>
              </a:stretch>
            </p:blipFill>
            <p:spPr>
              <a:xfrm>
                <a:off x="3051329" y="6273701"/>
                <a:ext cx="459248" cy="444191"/>
              </a:xfrm>
              <a:prstGeom prst="rect">
                <a:avLst/>
              </a:prstGeom>
            </p:spPr>
          </p:pic>
          <p:pic>
            <p:nvPicPr>
              <p:cNvPr id="18" name="Picture 17"/>
              <p:cNvPicPr>
                <a:picLocks noChangeAspect="1"/>
              </p:cNvPicPr>
              <p:nvPr/>
            </p:nvPicPr>
            <p:blipFill>
              <a:blip r:embed="rId6" cstate="print"/>
              <a:stretch>
                <a:fillRect/>
              </a:stretch>
            </p:blipFill>
            <p:spPr>
              <a:xfrm>
                <a:off x="3051329" y="5837112"/>
                <a:ext cx="459248" cy="444191"/>
              </a:xfrm>
              <a:prstGeom prst="rect">
                <a:avLst/>
              </a:prstGeom>
            </p:spPr>
          </p:pic>
          <p:pic>
            <p:nvPicPr>
              <p:cNvPr id="19" name="Picture 18"/>
              <p:cNvPicPr>
                <a:picLocks noChangeAspect="1"/>
              </p:cNvPicPr>
              <p:nvPr/>
            </p:nvPicPr>
            <p:blipFill>
              <a:blip r:embed="rId5" cstate="print"/>
              <a:stretch>
                <a:fillRect/>
              </a:stretch>
            </p:blipFill>
            <p:spPr>
              <a:xfrm>
                <a:off x="3051328" y="5279549"/>
                <a:ext cx="505143" cy="468000"/>
              </a:xfrm>
              <a:prstGeom prst="rect">
                <a:avLst/>
              </a:prstGeom>
            </p:spPr>
          </p:pic>
        </p:grpSp>
        <p:grpSp>
          <p:nvGrpSpPr>
            <p:cNvPr id="15" name="Group 14"/>
            <p:cNvGrpSpPr/>
            <p:nvPr/>
          </p:nvGrpSpPr>
          <p:grpSpPr>
            <a:xfrm>
              <a:off x="4564149" y="4798469"/>
              <a:ext cx="2447415" cy="1950834"/>
              <a:chOff x="4592285" y="4798469"/>
              <a:chExt cx="2447415" cy="1950834"/>
            </a:xfrm>
          </p:grpSpPr>
          <p:sp>
            <p:nvSpPr>
              <p:cNvPr id="20" name="TextBox 19"/>
              <p:cNvSpPr txBox="1"/>
              <p:nvPr/>
            </p:nvSpPr>
            <p:spPr>
              <a:xfrm>
                <a:off x="4592285" y="4798469"/>
                <a:ext cx="1793311" cy="1938992"/>
              </a:xfrm>
              <a:prstGeom prst="rect">
                <a:avLst/>
              </a:prstGeom>
              <a:noFill/>
            </p:spPr>
            <p:txBody>
              <a:bodyPr wrap="none" rtlCol="0">
                <a:spAutoFit/>
              </a:bodyPr>
              <a:lstStyle/>
              <a:p>
                <a:pPr>
                  <a:lnSpc>
                    <a:spcPct val="150000"/>
                  </a:lnSpc>
                </a:pPr>
                <a:r>
                  <a:rPr lang="en-US" sz="2000" b="1" dirty="0" smtClean="0">
                    <a:solidFill>
                      <a:srgbClr val="0070C0"/>
                    </a:solidFill>
                    <a:latin typeface="Calibri" panose="020F0502020204030204" pitchFamily="34" charset="0"/>
                    <a:cs typeface="Calibri" panose="020F0502020204030204" pitchFamily="34" charset="0"/>
                  </a:rPr>
                  <a:t>E-stop</a:t>
                </a:r>
              </a:p>
              <a:p>
                <a:pPr>
                  <a:lnSpc>
                    <a:spcPct val="150000"/>
                  </a:lnSpc>
                </a:pPr>
                <a:r>
                  <a:rPr lang="en-US" sz="2000" b="1" dirty="0">
                    <a:solidFill>
                      <a:srgbClr val="0070C0"/>
                    </a:solidFill>
                    <a:latin typeface="Calibri" panose="020F0502020204030204" pitchFamily="34" charset="0"/>
                    <a:cs typeface="Calibri" panose="020F0502020204030204" pitchFamily="34" charset="0"/>
                  </a:rPr>
                  <a:t>Selector </a:t>
                </a:r>
                <a:r>
                  <a:rPr lang="en-US" sz="2000" b="1" dirty="0" smtClean="0">
                    <a:solidFill>
                      <a:srgbClr val="0070C0"/>
                    </a:solidFill>
                    <a:latin typeface="Calibri" panose="020F0502020204030204" pitchFamily="34" charset="0"/>
                    <a:cs typeface="Calibri" panose="020F0502020204030204" pitchFamily="34" charset="0"/>
                  </a:rPr>
                  <a:t>switch</a:t>
                </a:r>
              </a:p>
              <a:p>
                <a:pPr>
                  <a:lnSpc>
                    <a:spcPct val="150000"/>
                  </a:lnSpc>
                </a:pPr>
                <a:r>
                  <a:rPr lang="en-US" sz="2000" b="1" dirty="0">
                    <a:solidFill>
                      <a:srgbClr val="0070C0"/>
                    </a:solidFill>
                    <a:latin typeface="Calibri" panose="020F0502020204030204" pitchFamily="34" charset="0"/>
                    <a:cs typeface="Calibri" panose="020F0502020204030204" pitchFamily="34" charset="0"/>
                  </a:rPr>
                  <a:t>Touch display</a:t>
                </a:r>
                <a:endParaRPr lang="en-IN" sz="2000" b="1" dirty="0">
                  <a:solidFill>
                    <a:srgbClr val="0070C0"/>
                  </a:solidFill>
                  <a:latin typeface="Calibri" panose="020F0502020204030204" pitchFamily="34" charset="0"/>
                  <a:cs typeface="Calibri" panose="020F0502020204030204" pitchFamily="34" charset="0"/>
                </a:endParaRPr>
              </a:p>
              <a:p>
                <a:pPr>
                  <a:lnSpc>
                    <a:spcPct val="150000"/>
                  </a:lnSpc>
                </a:pPr>
                <a:r>
                  <a:rPr lang="en-IN" sz="2000" b="1" dirty="0" smtClean="0">
                    <a:solidFill>
                      <a:srgbClr val="0070C0"/>
                    </a:solidFill>
                    <a:latin typeface="Calibri" panose="020F0502020204030204" pitchFamily="34" charset="0"/>
                    <a:cs typeface="Calibri" panose="020F0502020204030204" pitchFamily="34" charset="0"/>
                  </a:rPr>
                  <a:t>USB port</a:t>
                </a:r>
                <a:endParaRPr lang="en-US" sz="2000" b="1" dirty="0">
                  <a:solidFill>
                    <a:srgbClr val="0070C0"/>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5" cstate="print"/>
              <a:stretch>
                <a:fillRect/>
              </a:stretch>
            </p:blipFill>
            <p:spPr>
              <a:xfrm>
                <a:off x="6534557" y="4828892"/>
                <a:ext cx="505143" cy="468000"/>
              </a:xfrm>
              <a:prstGeom prst="rect">
                <a:avLst/>
              </a:prstGeom>
            </p:spPr>
          </p:pic>
          <p:pic>
            <p:nvPicPr>
              <p:cNvPr id="23" name="Picture 22"/>
              <p:cNvPicPr>
                <a:picLocks noChangeAspect="1"/>
              </p:cNvPicPr>
              <p:nvPr/>
            </p:nvPicPr>
            <p:blipFill>
              <a:blip r:embed="rId6" cstate="print"/>
              <a:stretch>
                <a:fillRect/>
              </a:stretch>
            </p:blipFill>
            <p:spPr>
              <a:xfrm>
                <a:off x="6534557" y="5837112"/>
                <a:ext cx="459248" cy="444191"/>
              </a:xfrm>
              <a:prstGeom prst="rect">
                <a:avLst/>
              </a:prstGeom>
            </p:spPr>
          </p:pic>
          <p:pic>
            <p:nvPicPr>
              <p:cNvPr id="24" name="Picture 23"/>
              <p:cNvPicPr>
                <a:picLocks noChangeAspect="1"/>
              </p:cNvPicPr>
              <p:nvPr/>
            </p:nvPicPr>
            <p:blipFill>
              <a:blip r:embed="rId5" cstate="print"/>
              <a:stretch>
                <a:fillRect/>
              </a:stretch>
            </p:blipFill>
            <p:spPr>
              <a:xfrm>
                <a:off x="6534556" y="5279549"/>
                <a:ext cx="505143" cy="468000"/>
              </a:xfrm>
              <a:prstGeom prst="rect">
                <a:avLst/>
              </a:prstGeom>
            </p:spPr>
          </p:pic>
          <p:pic>
            <p:nvPicPr>
              <p:cNvPr id="30" name="Picture 29"/>
              <p:cNvPicPr>
                <a:picLocks noChangeAspect="1"/>
              </p:cNvPicPr>
              <p:nvPr/>
            </p:nvPicPr>
            <p:blipFill>
              <a:blip r:embed="rId5" cstate="print"/>
              <a:stretch>
                <a:fillRect/>
              </a:stretch>
            </p:blipFill>
            <p:spPr>
              <a:xfrm>
                <a:off x="6511609" y="6281303"/>
                <a:ext cx="505143" cy="468000"/>
              </a:xfrm>
              <a:prstGeom prst="rect">
                <a:avLst/>
              </a:prstGeom>
            </p:spPr>
          </p:pic>
        </p:grpSp>
        <p:grpSp>
          <p:nvGrpSpPr>
            <p:cNvPr id="16" name="Group 15"/>
            <p:cNvGrpSpPr/>
            <p:nvPr/>
          </p:nvGrpSpPr>
          <p:grpSpPr>
            <a:xfrm>
              <a:off x="8354661" y="4798469"/>
              <a:ext cx="2447415" cy="1938992"/>
              <a:chOff x="8410933" y="4798469"/>
              <a:chExt cx="2447415" cy="1938992"/>
            </a:xfrm>
          </p:grpSpPr>
          <p:sp>
            <p:nvSpPr>
              <p:cNvPr id="25" name="TextBox 24"/>
              <p:cNvSpPr txBox="1"/>
              <p:nvPr/>
            </p:nvSpPr>
            <p:spPr>
              <a:xfrm>
                <a:off x="8410933" y="4798469"/>
                <a:ext cx="1793311" cy="1938992"/>
              </a:xfrm>
              <a:prstGeom prst="rect">
                <a:avLst/>
              </a:prstGeom>
              <a:noFill/>
            </p:spPr>
            <p:txBody>
              <a:bodyPr wrap="none" rtlCol="0">
                <a:spAutoFit/>
              </a:bodyPr>
              <a:lstStyle/>
              <a:p>
                <a:pPr>
                  <a:lnSpc>
                    <a:spcPct val="150000"/>
                  </a:lnSpc>
                </a:pPr>
                <a:r>
                  <a:rPr lang="en-US" sz="2000" b="1" dirty="0" smtClean="0">
                    <a:solidFill>
                      <a:srgbClr val="0070C0"/>
                    </a:solidFill>
                    <a:latin typeface="Calibri" panose="020F0502020204030204" pitchFamily="34" charset="0"/>
                    <a:cs typeface="Calibri" panose="020F0502020204030204" pitchFamily="34" charset="0"/>
                  </a:rPr>
                  <a:t>E-stop</a:t>
                </a:r>
              </a:p>
              <a:p>
                <a:pPr>
                  <a:lnSpc>
                    <a:spcPct val="150000"/>
                  </a:lnSpc>
                </a:pPr>
                <a:r>
                  <a:rPr lang="en-US" sz="2000" b="1" dirty="0">
                    <a:solidFill>
                      <a:srgbClr val="0070C0"/>
                    </a:solidFill>
                    <a:latin typeface="Calibri" panose="020F0502020204030204" pitchFamily="34" charset="0"/>
                    <a:cs typeface="Calibri" panose="020F0502020204030204" pitchFamily="34" charset="0"/>
                  </a:rPr>
                  <a:t>Selector </a:t>
                </a:r>
                <a:r>
                  <a:rPr lang="en-US" sz="2000" b="1" dirty="0" smtClean="0">
                    <a:solidFill>
                      <a:srgbClr val="0070C0"/>
                    </a:solidFill>
                    <a:latin typeface="Calibri" panose="020F0502020204030204" pitchFamily="34" charset="0"/>
                    <a:cs typeface="Calibri" panose="020F0502020204030204" pitchFamily="34" charset="0"/>
                  </a:rPr>
                  <a:t>switch</a:t>
                </a:r>
              </a:p>
              <a:p>
                <a:pPr>
                  <a:lnSpc>
                    <a:spcPct val="150000"/>
                  </a:lnSpc>
                </a:pPr>
                <a:r>
                  <a:rPr lang="en-US" sz="2000" b="1" dirty="0">
                    <a:solidFill>
                      <a:srgbClr val="0070C0"/>
                    </a:solidFill>
                    <a:latin typeface="Calibri" panose="020F0502020204030204" pitchFamily="34" charset="0"/>
                    <a:cs typeface="Calibri" panose="020F0502020204030204" pitchFamily="34" charset="0"/>
                  </a:rPr>
                  <a:t>Touch display</a:t>
                </a:r>
                <a:endParaRPr lang="en-IN" sz="2000" b="1" dirty="0">
                  <a:solidFill>
                    <a:srgbClr val="0070C0"/>
                  </a:solidFill>
                  <a:latin typeface="Calibri" panose="020F0502020204030204" pitchFamily="34" charset="0"/>
                  <a:cs typeface="Calibri" panose="020F0502020204030204" pitchFamily="34" charset="0"/>
                </a:endParaRPr>
              </a:p>
              <a:p>
                <a:pPr>
                  <a:lnSpc>
                    <a:spcPct val="150000"/>
                  </a:lnSpc>
                </a:pPr>
                <a:r>
                  <a:rPr lang="en-IN" sz="2000" b="1" dirty="0" smtClean="0">
                    <a:solidFill>
                      <a:srgbClr val="0070C0"/>
                    </a:solidFill>
                    <a:latin typeface="Calibri" panose="020F0502020204030204" pitchFamily="34" charset="0"/>
                    <a:cs typeface="Calibri" panose="020F0502020204030204" pitchFamily="34" charset="0"/>
                  </a:rPr>
                  <a:t>USB port</a:t>
                </a:r>
                <a:endParaRPr lang="en-US" sz="2000" b="1" dirty="0">
                  <a:solidFill>
                    <a:srgbClr val="0070C0"/>
                  </a:solidFill>
                  <a:latin typeface="Calibri" panose="020F0502020204030204" pitchFamily="34" charset="0"/>
                  <a:cs typeface="Calibri" panose="020F0502020204030204" pitchFamily="34" charset="0"/>
                </a:endParaRPr>
              </a:p>
            </p:txBody>
          </p:sp>
          <p:pic>
            <p:nvPicPr>
              <p:cNvPr id="26" name="Picture 25"/>
              <p:cNvPicPr>
                <a:picLocks noChangeAspect="1"/>
              </p:cNvPicPr>
              <p:nvPr/>
            </p:nvPicPr>
            <p:blipFill>
              <a:blip r:embed="rId5" cstate="print"/>
              <a:stretch>
                <a:fillRect/>
              </a:stretch>
            </p:blipFill>
            <p:spPr>
              <a:xfrm>
                <a:off x="10353205" y="4828892"/>
                <a:ext cx="505143" cy="468000"/>
              </a:xfrm>
              <a:prstGeom prst="rect">
                <a:avLst/>
              </a:prstGeom>
            </p:spPr>
          </p:pic>
          <p:pic>
            <p:nvPicPr>
              <p:cNvPr id="29" name="Picture 28"/>
              <p:cNvPicPr>
                <a:picLocks noChangeAspect="1"/>
              </p:cNvPicPr>
              <p:nvPr/>
            </p:nvPicPr>
            <p:blipFill>
              <a:blip r:embed="rId5" cstate="print"/>
              <a:stretch>
                <a:fillRect/>
              </a:stretch>
            </p:blipFill>
            <p:spPr>
              <a:xfrm>
                <a:off x="10353204" y="5279549"/>
                <a:ext cx="505143" cy="468000"/>
              </a:xfrm>
              <a:prstGeom prst="rect">
                <a:avLst/>
              </a:prstGeom>
            </p:spPr>
          </p:pic>
          <p:pic>
            <p:nvPicPr>
              <p:cNvPr id="31" name="Picture 30"/>
              <p:cNvPicPr>
                <a:picLocks noChangeAspect="1"/>
              </p:cNvPicPr>
              <p:nvPr/>
            </p:nvPicPr>
            <p:blipFill>
              <a:blip r:embed="rId5" cstate="print"/>
              <a:stretch>
                <a:fillRect/>
              </a:stretch>
            </p:blipFill>
            <p:spPr>
              <a:xfrm>
                <a:off x="10351293" y="5804736"/>
                <a:ext cx="505143" cy="468000"/>
              </a:xfrm>
              <a:prstGeom prst="rect">
                <a:avLst/>
              </a:prstGeom>
            </p:spPr>
          </p:pic>
          <p:pic>
            <p:nvPicPr>
              <p:cNvPr id="32" name="Picture 31"/>
              <p:cNvPicPr>
                <a:picLocks noChangeAspect="1"/>
              </p:cNvPicPr>
              <p:nvPr/>
            </p:nvPicPr>
            <p:blipFill>
              <a:blip r:embed="rId5" cstate="print"/>
              <a:stretch>
                <a:fillRect/>
              </a:stretch>
            </p:blipFill>
            <p:spPr>
              <a:xfrm>
                <a:off x="10351292" y="6255393"/>
                <a:ext cx="505143" cy="468000"/>
              </a:xfrm>
              <a:prstGeom prst="rect">
                <a:avLst/>
              </a:prstGeom>
            </p:spPr>
          </p:pic>
        </p:grpSp>
      </p:grpSp>
    </p:spTree>
    <p:extLst>
      <p:ext uri="{BB962C8B-B14F-4D97-AF65-F5344CB8AC3E}">
        <p14:creationId xmlns:p14="http://schemas.microsoft.com/office/powerpoint/2010/main" xmlns="" val="379285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818" y="1123304"/>
            <a:ext cx="10560675" cy="1323439"/>
          </a:xfrm>
          <a:prstGeom prst="rect">
            <a:avLst/>
          </a:prstGeom>
        </p:spPr>
        <p:txBody>
          <a:bodyPr wrap="square">
            <a:spAutoFit/>
          </a:bodyPr>
          <a:lstStyle/>
          <a:p>
            <a:pPr>
              <a:buFont typeface="Wingdings" pitchFamily="2" charset="2"/>
              <a:buChar char="Ø"/>
            </a:pPr>
            <a:r>
              <a:rPr lang="en-US" sz="2000" b="1" dirty="0">
                <a:solidFill>
                  <a:srgbClr val="0070C0"/>
                </a:solidFill>
                <a:latin typeface="Calibri" pitchFamily="34" charset="0"/>
              </a:rPr>
              <a:t>The tool that is attached to the Tool Mounting Flange of the robot is known as the EOAT .</a:t>
            </a: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a:solidFill>
                  <a:srgbClr val="0070C0"/>
                </a:solidFill>
                <a:latin typeface="Calibri" pitchFamily="34" charset="0"/>
              </a:rPr>
              <a:t> It may be gripper (vacuum, pneumatic or servo), spot welding gun, arc welding torch, hemming tool, dispenser gun,  etc</a:t>
            </a:r>
          </a:p>
        </p:txBody>
      </p:sp>
      <p:sp>
        <p:nvSpPr>
          <p:cNvPr id="8" name="Rectangle 7"/>
          <p:cNvSpPr/>
          <p:nvPr/>
        </p:nvSpPr>
        <p:spPr>
          <a:xfrm>
            <a:off x="4077589" y="453551"/>
            <a:ext cx="3748783" cy="492443"/>
          </a:xfrm>
          <a:prstGeom prst="rect">
            <a:avLst/>
          </a:prstGeom>
        </p:spPr>
        <p:txBody>
          <a:bodyPr wrap="none">
            <a:spAutoFit/>
          </a:bodyPr>
          <a:lstStyle/>
          <a:p>
            <a:pPr marL="311216" indent="-311216"/>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0070C0"/>
                </a:solidFill>
                <a:latin typeface="Calibri" panose="020F0502020204030204" pitchFamily="34" charset="0"/>
                <a:cs typeface="Calibri" panose="020F0502020204030204" pitchFamily="34" charset="0"/>
              </a:rPr>
              <a:t>E</a:t>
            </a:r>
            <a:r>
              <a:rPr lang="en-US" sz="2600" b="1" dirty="0">
                <a:solidFill>
                  <a:srgbClr val="FF0000"/>
                </a:solidFill>
                <a:latin typeface="Calibri" panose="020F0502020204030204" pitchFamily="34" charset="0"/>
                <a:cs typeface="Calibri" panose="020F0502020204030204" pitchFamily="34" charset="0"/>
              </a:rPr>
              <a:t>nd</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0070C0"/>
                </a:solidFill>
                <a:latin typeface="Calibri" panose="020F0502020204030204" pitchFamily="34" charset="0"/>
                <a:cs typeface="Calibri" panose="020F0502020204030204" pitchFamily="34" charset="0"/>
              </a:rPr>
              <a:t>O</a:t>
            </a:r>
            <a:r>
              <a:rPr lang="en-US" sz="2600" b="1" dirty="0">
                <a:solidFill>
                  <a:srgbClr val="FF0000"/>
                </a:solidFill>
                <a:latin typeface="Calibri" panose="020F0502020204030204" pitchFamily="34" charset="0"/>
                <a:cs typeface="Calibri" panose="020F0502020204030204" pitchFamily="34" charset="0"/>
              </a:rPr>
              <a:t>f</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0070C0"/>
                </a:solidFill>
                <a:latin typeface="Calibri" panose="020F0502020204030204" pitchFamily="34" charset="0"/>
                <a:cs typeface="Calibri" panose="020F0502020204030204" pitchFamily="34" charset="0"/>
              </a:rPr>
              <a:t>A</a:t>
            </a:r>
            <a:r>
              <a:rPr lang="en-US" sz="2600" b="1" dirty="0">
                <a:solidFill>
                  <a:srgbClr val="FF0000"/>
                </a:solidFill>
                <a:latin typeface="Calibri" panose="020F0502020204030204" pitchFamily="34" charset="0"/>
                <a:cs typeface="Calibri" panose="020F0502020204030204" pitchFamily="34" charset="0"/>
              </a:rPr>
              <a:t>rm</a:t>
            </a:r>
            <a:r>
              <a:rPr lang="en-US" sz="2600" b="1" dirty="0">
                <a:solidFill>
                  <a:srgbClr val="C00000"/>
                </a:solidFill>
                <a:latin typeface="Calibri" panose="020F0502020204030204" pitchFamily="34" charset="0"/>
                <a:cs typeface="Calibri" panose="020F0502020204030204" pitchFamily="34" charset="0"/>
              </a:rPr>
              <a:t> </a:t>
            </a:r>
            <a:r>
              <a:rPr lang="en-US" sz="2600" b="1" dirty="0">
                <a:solidFill>
                  <a:srgbClr val="0070C0"/>
                </a:solidFill>
                <a:latin typeface="Calibri" panose="020F0502020204030204" pitchFamily="34" charset="0"/>
                <a:cs typeface="Calibri" panose="020F0502020204030204" pitchFamily="34" charset="0"/>
              </a:rPr>
              <a:t>T</a:t>
            </a:r>
            <a:r>
              <a:rPr lang="en-US" sz="2600" b="1" dirty="0">
                <a:solidFill>
                  <a:srgbClr val="FF0000"/>
                </a:solidFill>
                <a:latin typeface="Calibri" panose="020F0502020204030204" pitchFamily="34" charset="0"/>
                <a:cs typeface="Calibri" panose="020F0502020204030204" pitchFamily="34" charset="0"/>
              </a:rPr>
              <a:t>ooling</a:t>
            </a:r>
            <a:r>
              <a:rPr lang="en-US" sz="2600" b="1" dirty="0">
                <a:solidFill>
                  <a:srgbClr val="C00000"/>
                </a:solidFill>
                <a:latin typeface="Calibri" panose="020F0502020204030204" pitchFamily="34" charset="0"/>
                <a:cs typeface="Calibri" panose="020F0502020204030204" pitchFamily="34" charset="0"/>
              </a:rPr>
              <a:t>-</a:t>
            </a:r>
            <a:r>
              <a:rPr lang="en-US" sz="2600" b="1" dirty="0">
                <a:solidFill>
                  <a:srgbClr val="0070C0"/>
                </a:solidFill>
                <a:latin typeface="Calibri" panose="020F0502020204030204" pitchFamily="34" charset="0"/>
                <a:cs typeface="Calibri" panose="020F0502020204030204" pitchFamily="34" charset="0"/>
              </a:rPr>
              <a:t>EOAT</a:t>
            </a:r>
          </a:p>
        </p:txBody>
      </p:sp>
      <p:grpSp>
        <p:nvGrpSpPr>
          <p:cNvPr id="6" name="Group 5"/>
          <p:cNvGrpSpPr/>
          <p:nvPr/>
        </p:nvGrpSpPr>
        <p:grpSpPr>
          <a:xfrm>
            <a:off x="212371" y="3328452"/>
            <a:ext cx="11827935" cy="2543786"/>
            <a:chOff x="122218" y="971617"/>
            <a:chExt cx="11827935" cy="2543786"/>
          </a:xfrm>
        </p:grpSpPr>
        <p:pic>
          <p:nvPicPr>
            <p:cNvPr id="13" name="Picture 12"/>
            <p:cNvPicPr>
              <a:picLocks noChangeAspect="1"/>
            </p:cNvPicPr>
            <p:nvPr/>
          </p:nvPicPr>
          <p:blipFill>
            <a:blip r:embed="rId2" cstate="print"/>
            <a:stretch>
              <a:fillRect/>
            </a:stretch>
          </p:blipFill>
          <p:spPr>
            <a:xfrm>
              <a:off x="292388" y="1223493"/>
              <a:ext cx="995041" cy="1602977"/>
            </a:xfrm>
            <a:prstGeom prst="rect">
              <a:avLst/>
            </a:prstGeom>
          </p:spPr>
        </p:pic>
        <p:pic>
          <p:nvPicPr>
            <p:cNvPr id="14" name="Picture 13"/>
            <p:cNvPicPr>
              <a:picLocks noChangeAspect="1"/>
            </p:cNvPicPr>
            <p:nvPr/>
          </p:nvPicPr>
          <p:blipFill>
            <a:blip r:embed="rId3" cstate="print"/>
            <a:stretch>
              <a:fillRect/>
            </a:stretch>
          </p:blipFill>
          <p:spPr>
            <a:xfrm>
              <a:off x="1617235" y="1223493"/>
              <a:ext cx="1078424" cy="1610094"/>
            </a:xfrm>
            <a:prstGeom prst="rect">
              <a:avLst/>
            </a:prstGeom>
          </p:spPr>
        </p:pic>
        <p:pic>
          <p:nvPicPr>
            <p:cNvPr id="15" name="Picture 14"/>
            <p:cNvPicPr>
              <a:picLocks noChangeAspect="1"/>
            </p:cNvPicPr>
            <p:nvPr/>
          </p:nvPicPr>
          <p:blipFill>
            <a:blip r:embed="rId4" cstate="print"/>
            <a:stretch>
              <a:fillRect/>
            </a:stretch>
          </p:blipFill>
          <p:spPr>
            <a:xfrm>
              <a:off x="2942640" y="997375"/>
              <a:ext cx="2136784" cy="201019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431452" y="971617"/>
              <a:ext cx="3480729" cy="2145070"/>
            </a:xfrm>
            <a:prstGeom prst="rect">
              <a:avLst/>
            </a:prstGeom>
          </p:spPr>
        </p:pic>
        <p:pic>
          <p:nvPicPr>
            <p:cNvPr id="17" name="Picture 3"/>
            <p:cNvPicPr>
              <a:picLocks noChangeAspect="1" noChangeArrowheads="1"/>
            </p:cNvPicPr>
            <p:nvPr/>
          </p:nvPicPr>
          <p:blipFill>
            <a:blip r:embed="rId6" cstate="print"/>
            <a:srcRect/>
            <a:stretch>
              <a:fillRect/>
            </a:stretch>
          </p:blipFill>
          <p:spPr bwMode="auto">
            <a:xfrm>
              <a:off x="9045588" y="984496"/>
              <a:ext cx="2904565" cy="2335043"/>
            </a:xfrm>
            <a:prstGeom prst="rect">
              <a:avLst/>
            </a:prstGeom>
            <a:noFill/>
            <a:ln w="9525">
              <a:noFill/>
              <a:miter lim="800000"/>
              <a:headEnd/>
              <a:tailEnd/>
            </a:ln>
          </p:spPr>
        </p:pic>
        <p:sp>
          <p:nvSpPr>
            <p:cNvPr id="18" name="Rectangle 17"/>
            <p:cNvSpPr/>
            <p:nvPr/>
          </p:nvSpPr>
          <p:spPr>
            <a:xfrm>
              <a:off x="122218" y="2925046"/>
              <a:ext cx="1777114" cy="507831"/>
            </a:xfrm>
            <a:prstGeom prst="rect">
              <a:avLst/>
            </a:prstGeom>
          </p:spPr>
          <p:txBody>
            <a:bodyPr wrap="squar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2 jaw gripper</a:t>
              </a:r>
            </a:p>
          </p:txBody>
        </p:sp>
        <p:sp>
          <p:nvSpPr>
            <p:cNvPr id="19" name="Rectangle 18"/>
            <p:cNvSpPr/>
            <p:nvPr/>
          </p:nvSpPr>
          <p:spPr>
            <a:xfrm>
              <a:off x="1808497" y="2939281"/>
              <a:ext cx="1325405" cy="507831"/>
            </a:xfrm>
            <a:prstGeom prst="rect">
              <a:avLst/>
            </a:prstGeom>
          </p:spPr>
          <p:txBody>
            <a:bodyPr wrap="square">
              <a:spAutoFit/>
            </a:bodyPr>
            <a:lstStyle/>
            <a:p>
              <a:pPr>
                <a:lnSpc>
                  <a:spcPct val="150000"/>
                </a:lnSpc>
              </a:pPr>
              <a:r>
                <a:rPr lang="en-US" b="1" dirty="0">
                  <a:solidFill>
                    <a:srgbClr val="0070C0"/>
                  </a:solidFill>
                  <a:latin typeface="Calibri" panose="020F0502020204030204" pitchFamily="34" charset="0"/>
                  <a:cs typeface="Calibri" panose="020F0502020204030204" pitchFamily="34" charset="0"/>
                </a:rPr>
                <a:t>3</a:t>
              </a:r>
              <a:r>
                <a:rPr lang="en-US" b="1" dirty="0" smtClean="0">
                  <a:solidFill>
                    <a:srgbClr val="0070C0"/>
                  </a:solidFill>
                  <a:latin typeface="Calibri" panose="020F0502020204030204" pitchFamily="34" charset="0"/>
                  <a:cs typeface="Calibri" panose="020F0502020204030204" pitchFamily="34" charset="0"/>
                </a:rPr>
                <a:t> jaw </a:t>
              </a:r>
            </a:p>
          </p:txBody>
        </p:sp>
        <p:sp>
          <p:nvSpPr>
            <p:cNvPr id="20" name="Rectangle 19"/>
            <p:cNvSpPr/>
            <p:nvPr/>
          </p:nvSpPr>
          <p:spPr>
            <a:xfrm>
              <a:off x="3142856" y="2925045"/>
              <a:ext cx="1761097" cy="507831"/>
            </a:xfrm>
            <a:prstGeom prst="rect">
              <a:avLst/>
            </a:prstGeom>
          </p:spPr>
          <p:txBody>
            <a:bodyPr wrap="squar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Vacuum gripper </a:t>
              </a:r>
            </a:p>
          </p:txBody>
        </p:sp>
        <p:sp>
          <p:nvSpPr>
            <p:cNvPr id="21" name="Rectangle 20"/>
            <p:cNvSpPr/>
            <p:nvPr/>
          </p:nvSpPr>
          <p:spPr>
            <a:xfrm>
              <a:off x="5910408" y="2939281"/>
              <a:ext cx="2086340"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Customized </a:t>
              </a:r>
              <a:r>
                <a:rPr lang="en-US" b="1" dirty="0">
                  <a:solidFill>
                    <a:srgbClr val="0070C0"/>
                  </a:solidFill>
                  <a:latin typeface="Calibri" panose="020F0502020204030204" pitchFamily="34" charset="0"/>
                  <a:cs typeface="Calibri" panose="020F0502020204030204" pitchFamily="34" charset="0"/>
                </a:rPr>
                <a:t>gripper </a:t>
              </a:r>
            </a:p>
          </p:txBody>
        </p:sp>
        <p:sp>
          <p:nvSpPr>
            <p:cNvPr id="22" name="Rectangle 21"/>
            <p:cNvSpPr/>
            <p:nvPr/>
          </p:nvSpPr>
          <p:spPr>
            <a:xfrm>
              <a:off x="9662865" y="3007572"/>
              <a:ext cx="1670009"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Deburring tools</a:t>
              </a:r>
              <a:endParaRPr lang="en-US" b="1" dirty="0">
                <a:solidFill>
                  <a:srgbClr val="0070C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xmlns="" val="3332799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15115" y="863200"/>
            <a:ext cx="11741831" cy="2712822"/>
            <a:chOff x="292388" y="3954132"/>
            <a:chExt cx="11741831" cy="2712822"/>
          </a:xfrm>
        </p:grpSpPr>
        <p:pic>
          <p:nvPicPr>
            <p:cNvPr id="6" name="Picture 20" descr="Image result for robot spot welding gun"/>
            <p:cNvPicPr>
              <a:picLocks noChangeAspect="1" noChangeArrowheads="1"/>
            </p:cNvPicPr>
            <p:nvPr/>
          </p:nvPicPr>
          <p:blipFill>
            <a:blip r:embed="rId2" cstate="print"/>
            <a:srcRect/>
            <a:stretch>
              <a:fillRect/>
            </a:stretch>
          </p:blipFill>
          <p:spPr bwMode="auto">
            <a:xfrm>
              <a:off x="292388" y="3982007"/>
              <a:ext cx="2178812" cy="1897383"/>
            </a:xfrm>
            <a:prstGeom prst="rect">
              <a:avLst/>
            </a:prstGeom>
            <a:noFill/>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12750" y="4047357"/>
              <a:ext cx="1854284" cy="1832033"/>
            </a:xfrm>
            <a:prstGeom prst="rect">
              <a:avLst/>
            </a:prstGeom>
          </p:spPr>
        </p:pic>
        <p:sp>
          <p:nvSpPr>
            <p:cNvPr id="16" name="Rectangle 15"/>
            <p:cNvSpPr/>
            <p:nvPr/>
          </p:nvSpPr>
          <p:spPr>
            <a:xfrm>
              <a:off x="1790926" y="5963649"/>
              <a:ext cx="1470082" cy="464871"/>
            </a:xfrm>
            <a:prstGeom prst="rect">
              <a:avLst/>
            </a:prstGeom>
          </p:spPr>
          <p:txBody>
            <a:bodyPr wrap="none">
              <a:spAutoFit/>
            </a:bodyPr>
            <a:lstStyle/>
            <a:p>
              <a:pPr>
                <a:lnSpc>
                  <a:spcPct val="150000"/>
                </a:lnSpc>
              </a:pPr>
              <a:r>
                <a:rPr lang="en-US" b="1" dirty="0">
                  <a:solidFill>
                    <a:srgbClr val="0070C0"/>
                  </a:solidFill>
                  <a:latin typeface="Calibri" panose="020F0502020204030204" pitchFamily="34" charset="0"/>
                  <a:cs typeface="Calibri" panose="020F0502020204030204" pitchFamily="34" charset="0"/>
                </a:rPr>
                <a:t>W</a:t>
              </a:r>
              <a:r>
                <a:rPr lang="en-US" b="1" dirty="0" smtClean="0">
                  <a:solidFill>
                    <a:srgbClr val="0070C0"/>
                  </a:solidFill>
                  <a:latin typeface="Calibri" panose="020F0502020204030204" pitchFamily="34" charset="0"/>
                  <a:cs typeface="Calibri" panose="020F0502020204030204" pitchFamily="34" charset="0"/>
                </a:rPr>
                <a:t>elding guns</a:t>
              </a:r>
              <a:endParaRPr lang="en-US" b="1" dirty="0">
                <a:solidFill>
                  <a:srgbClr val="0070C0"/>
                </a:solidFill>
                <a:latin typeface="Calibri" panose="020F0502020204030204" pitchFamily="34" charset="0"/>
                <a:cs typeface="Calibri" panose="020F0502020204030204" pitchFamily="34" charset="0"/>
              </a:endParaRPr>
            </a:p>
          </p:txBody>
        </p:sp>
        <p:pic>
          <p:nvPicPr>
            <p:cNvPr id="17" name="Picture 16"/>
            <p:cNvPicPr>
              <a:picLocks noChangeAspect="1"/>
            </p:cNvPicPr>
            <p:nvPr/>
          </p:nvPicPr>
          <p:blipFill>
            <a:blip r:embed="rId4" cstate="print"/>
            <a:stretch>
              <a:fillRect/>
            </a:stretch>
          </p:blipFill>
          <p:spPr>
            <a:xfrm>
              <a:off x="9938116" y="3954132"/>
              <a:ext cx="2096103" cy="2204991"/>
            </a:xfrm>
            <a:prstGeom prst="rect">
              <a:avLst/>
            </a:prstGeom>
          </p:spPr>
        </p:pic>
        <p:pic>
          <p:nvPicPr>
            <p:cNvPr id="20" name="Picture 19"/>
            <p:cNvPicPr>
              <a:picLocks noChangeAspect="1"/>
            </p:cNvPicPr>
            <p:nvPr/>
          </p:nvPicPr>
          <p:blipFill>
            <a:blip r:embed="rId5" cstate="print"/>
            <a:stretch>
              <a:fillRect/>
            </a:stretch>
          </p:blipFill>
          <p:spPr>
            <a:xfrm>
              <a:off x="5085612" y="3982007"/>
              <a:ext cx="1194792" cy="2096821"/>
            </a:xfrm>
            <a:prstGeom prst="rect">
              <a:avLst/>
            </a:prstGeom>
          </p:spPr>
        </p:pic>
        <p:pic>
          <p:nvPicPr>
            <p:cNvPr id="21" name="Picture 20"/>
            <p:cNvPicPr>
              <a:picLocks noChangeAspect="1"/>
            </p:cNvPicPr>
            <p:nvPr/>
          </p:nvPicPr>
          <p:blipFill>
            <a:blip r:embed="rId6" cstate="print"/>
            <a:stretch>
              <a:fillRect/>
            </a:stretch>
          </p:blipFill>
          <p:spPr>
            <a:xfrm>
              <a:off x="6393895" y="4421478"/>
              <a:ext cx="1219200" cy="1657350"/>
            </a:xfrm>
            <a:prstGeom prst="rect">
              <a:avLst/>
            </a:prstGeom>
          </p:spPr>
        </p:pic>
        <p:pic>
          <p:nvPicPr>
            <p:cNvPr id="22" name="Picture 21"/>
            <p:cNvPicPr>
              <a:picLocks noChangeAspect="1"/>
            </p:cNvPicPr>
            <p:nvPr/>
          </p:nvPicPr>
          <p:blipFill>
            <a:blip r:embed="rId7" cstate="print"/>
            <a:stretch>
              <a:fillRect/>
            </a:stretch>
          </p:blipFill>
          <p:spPr>
            <a:xfrm>
              <a:off x="7535823" y="4344753"/>
              <a:ext cx="1858476" cy="1884900"/>
            </a:xfrm>
            <a:prstGeom prst="rect">
              <a:avLst/>
            </a:prstGeom>
          </p:spPr>
        </p:pic>
        <p:sp>
          <p:nvSpPr>
            <p:cNvPr id="23" name="Rectangle 22"/>
            <p:cNvSpPr/>
            <p:nvPr/>
          </p:nvSpPr>
          <p:spPr>
            <a:xfrm>
              <a:off x="6302732" y="6078828"/>
              <a:ext cx="1738168"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Paint spray guns</a:t>
              </a:r>
              <a:endParaRPr lang="en-US" b="1" dirty="0">
                <a:solidFill>
                  <a:srgbClr val="0070C0"/>
                </a:solidFill>
                <a:latin typeface="Calibri" panose="020F0502020204030204" pitchFamily="34" charset="0"/>
                <a:cs typeface="Calibri" panose="020F0502020204030204" pitchFamily="34" charset="0"/>
              </a:endParaRPr>
            </a:p>
          </p:txBody>
        </p:sp>
        <p:sp>
          <p:nvSpPr>
            <p:cNvPr id="24" name="Rectangle 23"/>
            <p:cNvSpPr/>
            <p:nvPr/>
          </p:nvSpPr>
          <p:spPr>
            <a:xfrm>
              <a:off x="9901776" y="6159123"/>
              <a:ext cx="2132443"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Roller hemming tool</a:t>
              </a:r>
              <a:endParaRPr lang="en-US" b="1" dirty="0">
                <a:solidFill>
                  <a:srgbClr val="0070C0"/>
                </a:solidFill>
                <a:latin typeface="Calibri" panose="020F0502020204030204" pitchFamily="34" charset="0"/>
                <a:cs typeface="Calibri" panose="020F0502020204030204" pitchFamily="34" charset="0"/>
              </a:endParaRPr>
            </a:p>
          </p:txBody>
        </p:sp>
      </p:grpSp>
      <p:pic>
        <p:nvPicPr>
          <p:cNvPr id="26" name="Picture 2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rot="20261763">
            <a:off x="328424" y="3871099"/>
            <a:ext cx="2155690" cy="2155690"/>
          </a:xfrm>
          <a:prstGeom prst="rect">
            <a:avLst/>
          </a:prstGeom>
        </p:spPr>
      </p:pic>
      <p:pic>
        <p:nvPicPr>
          <p:cNvPr id="27" name="Picture 26"/>
          <p:cNvPicPr>
            <a:picLocks noChangeAspect="1"/>
          </p:cNvPicPr>
          <p:nvPr/>
        </p:nvPicPr>
        <p:blipFill>
          <a:blip r:embed="rId9" cstate="print"/>
          <a:stretch>
            <a:fillRect/>
          </a:stretch>
        </p:blipFill>
        <p:spPr>
          <a:xfrm>
            <a:off x="2718917" y="4010892"/>
            <a:ext cx="1839506" cy="2086269"/>
          </a:xfrm>
          <a:prstGeom prst="rect">
            <a:avLst/>
          </a:prstGeom>
        </p:spPr>
      </p:pic>
      <p:pic>
        <p:nvPicPr>
          <p:cNvPr id="29" name="Picture 28"/>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592846" y="4182342"/>
            <a:ext cx="2103837" cy="1767223"/>
          </a:xfrm>
          <a:prstGeom prst="rect">
            <a:avLst/>
          </a:prstGeom>
        </p:spPr>
      </p:pic>
      <p:sp>
        <p:nvSpPr>
          <p:cNvPr id="30" name="Rectangle 29"/>
          <p:cNvSpPr/>
          <p:nvPr/>
        </p:nvSpPr>
        <p:spPr>
          <a:xfrm>
            <a:off x="537185" y="6101297"/>
            <a:ext cx="1276311" cy="46487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Sealing gun</a:t>
            </a:r>
            <a:endParaRPr lang="en-US" b="1" dirty="0">
              <a:solidFill>
                <a:srgbClr val="0070C0"/>
              </a:solidFill>
              <a:latin typeface="Calibri" panose="020F0502020204030204" pitchFamily="34" charset="0"/>
              <a:cs typeface="Calibri" panose="020F0502020204030204" pitchFamily="34" charset="0"/>
            </a:endParaRPr>
          </a:p>
        </p:txBody>
      </p:sp>
      <p:sp>
        <p:nvSpPr>
          <p:cNvPr id="31" name="Rectangle 30"/>
          <p:cNvSpPr/>
          <p:nvPr/>
        </p:nvSpPr>
        <p:spPr>
          <a:xfrm>
            <a:off x="3324145" y="6060588"/>
            <a:ext cx="2277675"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Inspection equipment</a:t>
            </a:r>
            <a:endParaRPr lang="en-US" b="1" dirty="0">
              <a:solidFill>
                <a:srgbClr val="0070C0"/>
              </a:solidFill>
              <a:latin typeface="Calibri" panose="020F0502020204030204" pitchFamily="34" charset="0"/>
              <a:cs typeface="Calibri" panose="020F0502020204030204" pitchFamily="34" charset="0"/>
            </a:endParaRPr>
          </a:p>
        </p:txBody>
      </p:sp>
      <p:pic>
        <p:nvPicPr>
          <p:cNvPr id="32" name="Picture 31"/>
          <p:cNvPicPr>
            <a:picLocks noChangeAspect="1"/>
          </p:cNvPicPr>
          <p:nvPr/>
        </p:nvPicPr>
        <p:blipFill>
          <a:blip r:embed="rId11" cstate="print"/>
          <a:stretch>
            <a:fillRect/>
          </a:stretch>
        </p:blipFill>
        <p:spPr>
          <a:xfrm>
            <a:off x="7061597" y="4010892"/>
            <a:ext cx="1210280" cy="2387250"/>
          </a:xfrm>
          <a:prstGeom prst="rect">
            <a:avLst/>
          </a:prstGeom>
        </p:spPr>
      </p:pic>
      <p:pic>
        <p:nvPicPr>
          <p:cNvPr id="33" name="Picture 32"/>
          <p:cNvPicPr>
            <a:picLocks noChangeAspect="1"/>
          </p:cNvPicPr>
          <p:nvPr/>
        </p:nvPicPr>
        <p:blipFill>
          <a:blip r:embed="rId12" cstate="print"/>
          <a:stretch>
            <a:fillRect/>
          </a:stretch>
        </p:blipFill>
        <p:spPr>
          <a:xfrm>
            <a:off x="8522597" y="4044529"/>
            <a:ext cx="1248094" cy="2310987"/>
          </a:xfrm>
          <a:prstGeom prst="rect">
            <a:avLst/>
          </a:prstGeom>
        </p:spPr>
      </p:pic>
      <p:sp>
        <p:nvSpPr>
          <p:cNvPr id="34" name="Rectangle 33"/>
          <p:cNvSpPr/>
          <p:nvPr/>
        </p:nvSpPr>
        <p:spPr>
          <a:xfrm>
            <a:off x="7653858" y="6101297"/>
            <a:ext cx="1928605" cy="507831"/>
          </a:xfrm>
          <a:prstGeom prst="rect">
            <a:avLst/>
          </a:prstGeom>
        </p:spPr>
        <p:txBody>
          <a:bodyPr wrap="none">
            <a:spAutoFit/>
          </a:bodyPr>
          <a:lstStyle/>
          <a:p>
            <a:pPr>
              <a:lnSpc>
                <a:spcPct val="150000"/>
              </a:lnSpc>
            </a:pPr>
            <a:r>
              <a:rPr lang="en-US" b="1" dirty="0" smtClean="0">
                <a:solidFill>
                  <a:srgbClr val="0070C0"/>
                </a:solidFill>
                <a:latin typeface="Calibri" panose="020F0502020204030204" pitchFamily="34" charset="0"/>
                <a:cs typeface="Calibri" panose="020F0502020204030204" pitchFamily="34" charset="0"/>
              </a:rPr>
              <a:t>Laser cutting tools</a:t>
            </a:r>
            <a:endParaRPr lang="en-US"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79098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808309" y="1492624"/>
            <a:ext cx="8990319" cy="5048410"/>
          </a:xfrm>
          <a:prstGeom prst="round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pic>
        <p:nvPicPr>
          <p:cNvPr id="2" name="Picture 1"/>
          <p:cNvPicPr/>
          <p:nvPr/>
        </p:nvPicPr>
        <p:blipFill>
          <a:blip r:embed="rId2" cstate="print"/>
          <a:srcRect l="6090" t="29744" r="53526" b="28461"/>
          <a:stretch>
            <a:fillRect/>
          </a:stretch>
        </p:blipFill>
        <p:spPr bwMode="auto">
          <a:xfrm>
            <a:off x="2569028" y="1077686"/>
            <a:ext cx="7676350" cy="5394192"/>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9824638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9574" y="273041"/>
            <a:ext cx="1728908" cy="584775"/>
          </a:xfrm>
          <a:prstGeom prst="rect">
            <a:avLst/>
          </a:prstGeom>
          <a:noFill/>
        </p:spPr>
        <p:txBody>
          <a:bodyPr wrap="square" rtlCol="0">
            <a:spAutoFit/>
          </a:bodyPr>
          <a:lstStyle/>
          <a:p>
            <a:pPr algn="ctr"/>
            <a:r>
              <a:rPr lang="en-US" sz="3200" b="1" dirty="0">
                <a:solidFill>
                  <a:srgbClr val="FF0000"/>
                </a:solidFill>
                <a:latin typeface="Calibri" pitchFamily="34" charset="0"/>
              </a:rPr>
              <a:t>INDEX</a:t>
            </a:r>
          </a:p>
        </p:txBody>
      </p:sp>
      <p:sp>
        <p:nvSpPr>
          <p:cNvPr id="3" name="TextBox 2"/>
          <p:cNvSpPr txBox="1"/>
          <p:nvPr/>
        </p:nvSpPr>
        <p:spPr>
          <a:xfrm>
            <a:off x="980707" y="1008949"/>
            <a:ext cx="6846474" cy="5170646"/>
          </a:xfrm>
          <a:prstGeom prst="rect">
            <a:avLst/>
          </a:prstGeom>
          <a:noFill/>
        </p:spPr>
        <p:txBody>
          <a:bodyPr wrap="square" rtlCol="0">
            <a:spAutoFit/>
          </a:bodyPr>
          <a:lstStyle/>
          <a:p>
            <a:pPr>
              <a:lnSpc>
                <a:spcPct val="150000"/>
              </a:lnSpc>
            </a:pPr>
            <a:r>
              <a:rPr lang="en-US" sz="2200" b="1" dirty="0" smtClean="0">
                <a:solidFill>
                  <a:srgbClr val="FF0000"/>
                </a:solidFill>
                <a:latin typeface="Calibri" pitchFamily="34" charset="0"/>
              </a:rPr>
              <a:t>DAY 1</a:t>
            </a:r>
          </a:p>
          <a:p>
            <a:pPr>
              <a:lnSpc>
                <a:spcPct val="150000"/>
              </a:lnSpc>
              <a:buFont typeface="Wingdings" pitchFamily="2" charset="2"/>
              <a:buChar char="ü"/>
            </a:pPr>
            <a:r>
              <a:rPr lang="en-US" b="1" dirty="0" smtClean="0">
                <a:solidFill>
                  <a:srgbClr val="0070C0"/>
                </a:solidFill>
                <a:latin typeface="Calibri" pitchFamily="34" charset="0"/>
              </a:rPr>
              <a:t>  BASIC ROBOTIC CELL</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Introduction to Robotics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Types of Robots</a:t>
            </a:r>
          </a:p>
          <a:p>
            <a:pPr>
              <a:lnSpc>
                <a:spcPct val="150000"/>
              </a:lnSpc>
              <a:buFont typeface="Wingdings" pitchFamily="2" charset="2"/>
              <a:buChar char="ü"/>
            </a:pPr>
            <a:r>
              <a:rPr lang="en-US" b="1" dirty="0">
                <a:solidFill>
                  <a:srgbClr val="0070C0"/>
                </a:solidFill>
                <a:latin typeface="Calibri" pitchFamily="34" charset="0"/>
              </a:rPr>
              <a:t> </a:t>
            </a:r>
            <a:r>
              <a:rPr lang="en-US" b="1" dirty="0" smtClean="0">
                <a:solidFill>
                  <a:srgbClr val="0070C0"/>
                </a:solidFill>
                <a:latin typeface="Calibri" pitchFamily="34" charset="0"/>
              </a:rPr>
              <a:t> MAJOR COMPONENTS OF A ROBOT</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Mechanical Manipulator</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Robot controller</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Teach Pendant</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End of arm tooling</a:t>
            </a:r>
          </a:p>
          <a:p>
            <a:pPr>
              <a:lnSpc>
                <a:spcPct val="150000"/>
              </a:lnSpc>
              <a:buFont typeface="Wingdings" pitchFamily="2" charset="2"/>
              <a:buChar char="ü"/>
            </a:pPr>
            <a:r>
              <a:rPr lang="en-US" b="1" dirty="0" smtClean="0">
                <a:solidFill>
                  <a:srgbClr val="0070C0"/>
                </a:solidFill>
                <a:latin typeface="Calibri" pitchFamily="34" charset="0"/>
              </a:rPr>
              <a:t>  SAFETY MEASURES</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Safety consideration during teaching</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Personal Protective Equipment </a:t>
            </a:r>
          </a:p>
        </p:txBody>
      </p:sp>
      <p:sp>
        <p:nvSpPr>
          <p:cNvPr id="5" name="Rectangle 4"/>
          <p:cNvSpPr/>
          <p:nvPr/>
        </p:nvSpPr>
        <p:spPr>
          <a:xfrm>
            <a:off x="6918482" y="1471356"/>
            <a:ext cx="4782355" cy="3831818"/>
          </a:xfrm>
          <a:prstGeom prst="rect">
            <a:avLst/>
          </a:prstGeom>
        </p:spPr>
        <p:txBody>
          <a:bodyPr wrap="square">
            <a:spAutoFit/>
          </a:bodyPr>
          <a:lstStyle/>
          <a:p>
            <a:pPr>
              <a:lnSpc>
                <a:spcPct val="150000"/>
              </a:lnSpc>
              <a:buFont typeface="Wingdings" pitchFamily="2" charset="2"/>
              <a:buChar char="ü"/>
            </a:pPr>
            <a:r>
              <a:rPr lang="en-US" b="1" dirty="0">
                <a:solidFill>
                  <a:srgbClr val="0070C0"/>
                </a:solidFill>
                <a:latin typeface="Calibri" pitchFamily="34" charset="0"/>
              </a:rPr>
              <a:t> SELECTION CRITERIA OF THE </a:t>
            </a:r>
            <a:r>
              <a:rPr lang="en-US" b="1" dirty="0" smtClean="0">
                <a:solidFill>
                  <a:srgbClr val="0070C0"/>
                </a:solidFill>
                <a:latin typeface="Calibri" pitchFamily="34" charset="0"/>
              </a:rPr>
              <a:t>ROBOT</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Robotic Applications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Payload</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Work envelope </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Number of axes of Robot</a:t>
            </a:r>
          </a:p>
          <a:p>
            <a:pPr>
              <a:lnSpc>
                <a:spcPct val="150000"/>
              </a:lnSpc>
              <a:buFont typeface="Wingdings" pitchFamily="2" charset="2"/>
              <a:buChar char="ü"/>
            </a:pPr>
            <a:r>
              <a:rPr lang="en-US" b="1" dirty="0" smtClean="0">
                <a:solidFill>
                  <a:srgbClr val="0070C0"/>
                </a:solidFill>
                <a:latin typeface="Calibri" pitchFamily="34" charset="0"/>
              </a:rPr>
              <a:t>  EXERCISE </a:t>
            </a:r>
            <a:r>
              <a:rPr lang="en-US" b="1" dirty="0">
                <a:solidFill>
                  <a:srgbClr val="0070C0"/>
                </a:solidFill>
                <a:latin typeface="Calibri" pitchFamily="34" charset="0"/>
              </a:rPr>
              <a:t>1</a:t>
            </a:r>
          </a:p>
          <a:p>
            <a:pPr>
              <a:lnSpc>
                <a:spcPct val="150000"/>
              </a:lnSpc>
              <a:buFont typeface="Wingdings" pitchFamily="2" charset="2"/>
              <a:buChar char="ü"/>
            </a:pPr>
            <a:r>
              <a:rPr lang="en-US" b="1" dirty="0">
                <a:solidFill>
                  <a:srgbClr val="0070C0"/>
                </a:solidFill>
                <a:latin typeface="Calibri" pitchFamily="34" charset="0"/>
              </a:rPr>
              <a:t>  OVERVIEW OF TEACH </a:t>
            </a:r>
            <a:r>
              <a:rPr lang="en-US" b="1" dirty="0" smtClean="0">
                <a:solidFill>
                  <a:srgbClr val="0070C0"/>
                </a:solidFill>
                <a:latin typeface="Calibri" pitchFamily="34" charset="0"/>
              </a:rPr>
              <a:t>PENDANT</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Function of each keys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LED indicators on Teach Pendant</a:t>
            </a:r>
            <a:endParaRPr lang="en-US" b="1" dirty="0">
              <a:solidFill>
                <a:srgbClr val="00B0F0"/>
              </a:solidFill>
              <a:latin typeface="Calibri" pitchFamily="34" charset="0"/>
            </a:endParaRPr>
          </a:p>
        </p:txBody>
      </p:sp>
    </p:spTree>
    <p:extLst>
      <p:ext uri="{BB962C8B-B14F-4D97-AF65-F5344CB8AC3E}">
        <p14:creationId xmlns:p14="http://schemas.microsoft.com/office/powerpoint/2010/main" xmlns="" val="330462067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53846" t="29744" r="4487" b="26923"/>
          <a:stretch>
            <a:fillRect/>
          </a:stretch>
        </p:blipFill>
        <p:spPr bwMode="auto">
          <a:xfrm>
            <a:off x="1946622" y="1008530"/>
            <a:ext cx="8506225" cy="5325035"/>
          </a:xfrm>
          <a:prstGeom prst="rect">
            <a:avLst/>
          </a:prstGeom>
          <a:noFill/>
          <a:ln w="9525">
            <a:solidFill>
              <a:srgbClr val="005DA2"/>
            </a:solidFill>
            <a:miter lim="800000"/>
            <a:headEnd/>
            <a:tailEnd/>
          </a:ln>
        </p:spPr>
      </p:pic>
      <p:sp>
        <p:nvSpPr>
          <p:cNvPr id="3" name="Rectangle 2"/>
          <p:cNvSpPr/>
          <p:nvPr/>
        </p:nvSpPr>
        <p:spPr>
          <a:xfrm>
            <a:off x="3748563" y="223459"/>
            <a:ext cx="4902341" cy="584775"/>
          </a:xfrm>
          <a:prstGeom prst="rect">
            <a:avLst/>
          </a:prstGeom>
        </p:spPr>
        <p:txBody>
          <a:bodyPr wrap="square">
            <a:spAutoFit/>
          </a:bodyPr>
          <a:lstStyle/>
          <a:p>
            <a:pPr algn="ctr">
              <a:defRPr/>
            </a:pPr>
            <a:r>
              <a:rPr lang="en-US" sz="3200" b="1" dirty="0">
                <a:solidFill>
                  <a:srgbClr val="FF0000"/>
                </a:solidFill>
                <a:latin typeface="Calibri" pitchFamily="34" charset="0"/>
              </a:rPr>
              <a:t>SAFETY PRECAUTIONS</a:t>
            </a:r>
          </a:p>
        </p:txBody>
      </p:sp>
    </p:spTree>
    <p:extLst>
      <p:ext uri="{BB962C8B-B14F-4D97-AF65-F5344CB8AC3E}">
        <p14:creationId xmlns:p14="http://schemas.microsoft.com/office/powerpoint/2010/main" xmlns="" val="31080304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2707341" y="1077686"/>
            <a:ext cx="6984787" cy="5348217"/>
            <a:chOff x="1612106" y="1187450"/>
            <a:chExt cx="7696200" cy="5892943"/>
          </a:xfrm>
        </p:grpSpPr>
        <p:pic>
          <p:nvPicPr>
            <p:cNvPr id="27650" name="Picture 2" descr="http://www.safety4arab.com/site/wp-content/uploads/ppe-full-suit.jpg"/>
            <p:cNvPicPr>
              <a:picLocks noChangeAspect="1" noChangeArrowheads="1"/>
            </p:cNvPicPr>
            <p:nvPr/>
          </p:nvPicPr>
          <p:blipFill>
            <a:blip r:embed="rId2" cstate="print"/>
            <a:srcRect/>
            <a:stretch>
              <a:fillRect/>
            </a:stretch>
          </p:blipFill>
          <p:spPr bwMode="auto">
            <a:xfrm>
              <a:off x="1612106" y="1187450"/>
              <a:ext cx="7696200" cy="5892943"/>
            </a:xfrm>
            <a:prstGeom prst="rect">
              <a:avLst/>
            </a:prstGeom>
            <a:noFill/>
          </p:spPr>
        </p:pic>
        <p:sp>
          <p:nvSpPr>
            <p:cNvPr id="3" name="Rectangle 2"/>
            <p:cNvSpPr/>
            <p:nvPr/>
          </p:nvSpPr>
          <p:spPr>
            <a:xfrm>
              <a:off x="7936706" y="5073650"/>
              <a:ext cx="1371600" cy="12192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US" sz="1634"/>
            </a:p>
          </p:txBody>
        </p:sp>
      </p:grpSp>
      <p:sp>
        <p:nvSpPr>
          <p:cNvPr id="5" name="TextBox 4"/>
          <p:cNvSpPr txBox="1"/>
          <p:nvPr/>
        </p:nvSpPr>
        <p:spPr>
          <a:xfrm>
            <a:off x="2354020" y="1249223"/>
            <a:ext cx="1056700" cy="400110"/>
          </a:xfrm>
          <a:prstGeom prst="rect">
            <a:avLst/>
          </a:prstGeom>
          <a:noFill/>
        </p:spPr>
        <p:txBody>
          <a:bodyPr wrap="none" rtlCol="0">
            <a:spAutoFit/>
          </a:bodyPr>
          <a:lstStyle/>
          <a:p>
            <a:r>
              <a:rPr lang="en-US" sz="2000" b="1" dirty="0">
                <a:solidFill>
                  <a:srgbClr val="0070C0"/>
                </a:solidFill>
                <a:latin typeface="Calibri" pitchFamily="34" charset="0"/>
              </a:rPr>
              <a:t>HELMET</a:t>
            </a:r>
          </a:p>
        </p:txBody>
      </p:sp>
      <p:sp>
        <p:nvSpPr>
          <p:cNvPr id="6" name="TextBox 5"/>
          <p:cNvSpPr txBox="1"/>
          <p:nvPr/>
        </p:nvSpPr>
        <p:spPr>
          <a:xfrm>
            <a:off x="8723940" y="2460812"/>
            <a:ext cx="1355051" cy="400110"/>
          </a:xfrm>
          <a:prstGeom prst="rect">
            <a:avLst/>
          </a:prstGeom>
          <a:noFill/>
        </p:spPr>
        <p:txBody>
          <a:bodyPr wrap="none" rtlCol="0">
            <a:spAutoFit/>
          </a:bodyPr>
          <a:lstStyle/>
          <a:p>
            <a:r>
              <a:rPr lang="en-US" sz="2000" b="1" dirty="0">
                <a:solidFill>
                  <a:srgbClr val="0070C0"/>
                </a:solidFill>
                <a:latin typeface="Calibri" pitchFamily="34" charset="0"/>
              </a:rPr>
              <a:t>EAR PLUGS</a:t>
            </a:r>
          </a:p>
        </p:txBody>
      </p:sp>
      <p:sp>
        <p:nvSpPr>
          <p:cNvPr id="7" name="TextBox 6"/>
          <p:cNvSpPr txBox="1"/>
          <p:nvPr/>
        </p:nvSpPr>
        <p:spPr>
          <a:xfrm>
            <a:off x="3571354" y="326637"/>
            <a:ext cx="5256760" cy="430887"/>
          </a:xfrm>
          <a:prstGeom prst="rect">
            <a:avLst/>
          </a:prstGeom>
          <a:noFill/>
        </p:spPr>
        <p:txBody>
          <a:bodyPr wrap="none" rtlCol="0">
            <a:spAutoFit/>
          </a:bodyPr>
          <a:lstStyle/>
          <a:p>
            <a:r>
              <a:rPr lang="en-US" sz="2200" b="1" dirty="0">
                <a:solidFill>
                  <a:srgbClr val="0070C0"/>
                </a:solidFill>
                <a:latin typeface="Calibri" pitchFamily="34" charset="0"/>
              </a:rPr>
              <a:t>PERSONAL PROTECTIVE EQUIPMENTS [PPE]</a:t>
            </a:r>
          </a:p>
        </p:txBody>
      </p:sp>
      <p:sp>
        <p:nvSpPr>
          <p:cNvPr id="8" name="TextBox 7"/>
          <p:cNvSpPr txBox="1"/>
          <p:nvPr/>
        </p:nvSpPr>
        <p:spPr>
          <a:xfrm>
            <a:off x="9069721" y="5572845"/>
            <a:ext cx="1750351" cy="400110"/>
          </a:xfrm>
          <a:prstGeom prst="rect">
            <a:avLst/>
          </a:prstGeom>
          <a:noFill/>
        </p:spPr>
        <p:txBody>
          <a:bodyPr wrap="none" rtlCol="0">
            <a:spAutoFit/>
          </a:bodyPr>
          <a:lstStyle/>
          <a:p>
            <a:r>
              <a:rPr lang="en-US" sz="2000" b="1" dirty="0">
                <a:solidFill>
                  <a:srgbClr val="0070C0"/>
                </a:solidFill>
                <a:latin typeface="Calibri" pitchFamily="34" charset="0"/>
              </a:rPr>
              <a:t>SAFETY BOOTS</a:t>
            </a:r>
          </a:p>
        </p:txBody>
      </p:sp>
      <p:sp>
        <p:nvSpPr>
          <p:cNvPr id="9" name="TextBox 8"/>
          <p:cNvSpPr txBox="1"/>
          <p:nvPr/>
        </p:nvSpPr>
        <p:spPr>
          <a:xfrm>
            <a:off x="8931408" y="3705626"/>
            <a:ext cx="1644104" cy="707886"/>
          </a:xfrm>
          <a:prstGeom prst="rect">
            <a:avLst/>
          </a:prstGeom>
          <a:noFill/>
        </p:spPr>
        <p:txBody>
          <a:bodyPr wrap="none" rtlCol="0">
            <a:spAutoFit/>
          </a:bodyPr>
          <a:lstStyle/>
          <a:p>
            <a:r>
              <a:rPr lang="en-US" sz="2000" b="1" dirty="0">
                <a:solidFill>
                  <a:srgbClr val="0070C0"/>
                </a:solidFill>
                <a:latin typeface="Calibri" pitchFamily="34" charset="0"/>
              </a:rPr>
              <a:t>GLOVES  AND</a:t>
            </a:r>
          </a:p>
          <a:p>
            <a:r>
              <a:rPr lang="en-US" sz="2000" b="1" dirty="0">
                <a:solidFill>
                  <a:srgbClr val="0070C0"/>
                </a:solidFill>
                <a:latin typeface="Calibri" pitchFamily="34" charset="0"/>
              </a:rPr>
              <a:t>ARM SLEEVES</a:t>
            </a:r>
          </a:p>
        </p:txBody>
      </p:sp>
      <p:sp>
        <p:nvSpPr>
          <p:cNvPr id="10" name="TextBox 9"/>
          <p:cNvSpPr txBox="1"/>
          <p:nvPr/>
        </p:nvSpPr>
        <p:spPr>
          <a:xfrm>
            <a:off x="8551784" y="1273949"/>
            <a:ext cx="1201676" cy="400110"/>
          </a:xfrm>
          <a:prstGeom prst="rect">
            <a:avLst/>
          </a:prstGeom>
          <a:noFill/>
        </p:spPr>
        <p:txBody>
          <a:bodyPr wrap="none" rtlCol="0">
            <a:spAutoFit/>
          </a:bodyPr>
          <a:lstStyle/>
          <a:p>
            <a:r>
              <a:rPr lang="en-US" sz="2000" b="1" dirty="0">
                <a:solidFill>
                  <a:srgbClr val="0070C0"/>
                </a:solidFill>
                <a:latin typeface="Calibri" pitchFamily="34" charset="0"/>
              </a:rPr>
              <a:t>GOGGLES</a:t>
            </a:r>
          </a:p>
        </p:txBody>
      </p:sp>
      <p:sp>
        <p:nvSpPr>
          <p:cNvPr id="12" name="TextBox 11"/>
          <p:cNvSpPr txBox="1"/>
          <p:nvPr/>
        </p:nvSpPr>
        <p:spPr>
          <a:xfrm>
            <a:off x="1385832" y="4015475"/>
            <a:ext cx="1622945" cy="400110"/>
          </a:xfrm>
          <a:prstGeom prst="rect">
            <a:avLst/>
          </a:prstGeom>
          <a:noFill/>
        </p:spPr>
        <p:txBody>
          <a:bodyPr wrap="none" rtlCol="0">
            <a:spAutoFit/>
          </a:bodyPr>
          <a:lstStyle/>
          <a:p>
            <a:r>
              <a:rPr lang="en-US" sz="2000" b="1" dirty="0">
                <a:solidFill>
                  <a:srgbClr val="0070C0"/>
                </a:solidFill>
                <a:latin typeface="Calibri" pitchFamily="34" charset="0"/>
              </a:rPr>
              <a:t>SAFETY SUITS</a:t>
            </a:r>
          </a:p>
        </p:txBody>
      </p:sp>
      <p:sp>
        <p:nvSpPr>
          <p:cNvPr id="13" name="TextBox 12"/>
          <p:cNvSpPr txBox="1"/>
          <p:nvPr/>
        </p:nvSpPr>
        <p:spPr>
          <a:xfrm>
            <a:off x="2024876" y="2279623"/>
            <a:ext cx="1398203" cy="400110"/>
          </a:xfrm>
          <a:prstGeom prst="rect">
            <a:avLst/>
          </a:prstGeom>
          <a:noFill/>
        </p:spPr>
        <p:txBody>
          <a:bodyPr wrap="none" rtlCol="0">
            <a:spAutoFit/>
          </a:bodyPr>
          <a:lstStyle/>
          <a:p>
            <a:r>
              <a:rPr lang="en-US" sz="2000" b="1" dirty="0">
                <a:solidFill>
                  <a:srgbClr val="0070C0"/>
                </a:solidFill>
                <a:latin typeface="Calibri" pitchFamily="34" charset="0"/>
              </a:rPr>
              <a:t>FACE SHIED</a:t>
            </a:r>
          </a:p>
        </p:txBody>
      </p:sp>
    </p:spTree>
    <p:extLst>
      <p:ext uri="{BB962C8B-B14F-4D97-AF65-F5344CB8AC3E}">
        <p14:creationId xmlns:p14="http://schemas.microsoft.com/office/powerpoint/2010/main" xmlns="" val="9684873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4294967295"/>
          </p:nvPr>
        </p:nvSpPr>
        <p:spPr bwMode="auto">
          <a:xfrm>
            <a:off x="1739153" y="2944906"/>
            <a:ext cx="4366933" cy="2243258"/>
          </a:xfrm>
          <a:prstGeom prst="rect">
            <a:avLst/>
          </a:prstGeom>
          <a:ln>
            <a:miter lim="800000"/>
            <a:headEnd/>
            <a:tailEnd/>
          </a:ln>
        </p:spPr>
        <p:txBody>
          <a:bodyPr lIns="90332" tIns="45166" rIns="90332" bIns="45166"/>
          <a:lstStyle/>
          <a:p>
            <a:pPr eaLnBrk="1" hangingPunct="1">
              <a:spcAft>
                <a:spcPts val="1185"/>
              </a:spcAft>
              <a:buFont typeface="Wingdings" pitchFamily="2" charset="2"/>
              <a:buChar char="Ø"/>
              <a:defRPr/>
            </a:pPr>
            <a:r>
              <a:rPr lang="en-US" sz="2400" b="1" dirty="0">
                <a:solidFill>
                  <a:srgbClr val="0070C0"/>
                </a:solidFill>
                <a:latin typeface="Calibri" pitchFamily="34" charset="0"/>
              </a:rPr>
              <a:t>Application.</a:t>
            </a:r>
          </a:p>
          <a:p>
            <a:pPr eaLnBrk="1" hangingPunct="1">
              <a:spcAft>
                <a:spcPts val="1185"/>
              </a:spcAft>
              <a:buFont typeface="Wingdings" pitchFamily="2" charset="2"/>
              <a:buChar char="Ø"/>
              <a:defRPr/>
            </a:pPr>
            <a:r>
              <a:rPr lang="en-US" sz="2400" b="1" dirty="0">
                <a:solidFill>
                  <a:srgbClr val="0070C0"/>
                </a:solidFill>
                <a:latin typeface="Calibri" pitchFamily="34" charset="0"/>
              </a:rPr>
              <a:t>Payload</a:t>
            </a:r>
          </a:p>
          <a:p>
            <a:pPr eaLnBrk="1" hangingPunct="1">
              <a:spcAft>
                <a:spcPts val="1185"/>
              </a:spcAft>
              <a:buFont typeface="Wingdings" pitchFamily="2" charset="2"/>
              <a:buChar char="Ø"/>
              <a:defRPr/>
            </a:pPr>
            <a:r>
              <a:rPr lang="en-US" sz="2400" b="1" dirty="0">
                <a:solidFill>
                  <a:srgbClr val="0070C0"/>
                </a:solidFill>
                <a:latin typeface="Calibri" pitchFamily="34" charset="0"/>
              </a:rPr>
              <a:t>Work envelope.</a:t>
            </a:r>
          </a:p>
          <a:p>
            <a:pPr eaLnBrk="1" hangingPunct="1">
              <a:spcAft>
                <a:spcPts val="1185"/>
              </a:spcAft>
              <a:buFont typeface="Wingdings" pitchFamily="2" charset="2"/>
              <a:buChar char="Ø"/>
              <a:defRPr/>
            </a:pPr>
            <a:r>
              <a:rPr lang="en-US" sz="2400" b="1" dirty="0">
                <a:solidFill>
                  <a:srgbClr val="0070C0"/>
                </a:solidFill>
                <a:latin typeface="Calibri" pitchFamily="34" charset="0"/>
              </a:rPr>
              <a:t>No. of axes.</a:t>
            </a:r>
          </a:p>
          <a:p>
            <a:pPr eaLnBrk="1" hangingPunct="1">
              <a:defRPr/>
            </a:pPr>
            <a:endParaRPr lang="en-US" sz="2400" dirty="0">
              <a:solidFill>
                <a:srgbClr val="0070C0"/>
              </a:solidFill>
              <a:latin typeface="Calibri" pitchFamily="34" charset="0"/>
            </a:endParaRPr>
          </a:p>
          <a:p>
            <a:pPr eaLnBrk="1" hangingPunct="1">
              <a:defRPr/>
            </a:pPr>
            <a:endParaRPr lang="en-US" sz="2400" dirty="0">
              <a:solidFill>
                <a:srgbClr val="0070C0"/>
              </a:solidFill>
              <a:latin typeface="Calibri" pitchFamily="34" charset="0"/>
            </a:endParaRPr>
          </a:p>
        </p:txBody>
      </p:sp>
      <p:sp>
        <p:nvSpPr>
          <p:cNvPr id="5" name="Rectangle 2"/>
          <p:cNvSpPr txBox="1">
            <a:spLocks noChangeArrowheads="1"/>
          </p:cNvSpPr>
          <p:nvPr/>
        </p:nvSpPr>
        <p:spPr>
          <a:xfrm>
            <a:off x="1891153" y="762000"/>
            <a:ext cx="8409695" cy="762000"/>
          </a:xfrm>
          <a:prstGeom prst="rect">
            <a:avLst/>
          </a:prstGeom>
        </p:spPr>
        <p:txBody>
          <a:bodyPr lIns="90332" tIns="45166" rIns="90332" bIns="45166"/>
          <a:lstStyle/>
          <a:p>
            <a:pPr algn="ctr">
              <a:defRPr/>
            </a:pPr>
            <a:r>
              <a:rPr lang="en-US" sz="2800" b="1" dirty="0">
                <a:solidFill>
                  <a:srgbClr val="FF0000"/>
                </a:solidFill>
                <a:latin typeface="Calibri" pitchFamily="34" charset="0"/>
                <a:ea typeface="+mj-ea"/>
                <a:cs typeface="+mj-cs"/>
              </a:rPr>
              <a:t>ROBOT SPECIFICATION</a:t>
            </a:r>
          </a:p>
        </p:txBody>
      </p:sp>
      <p:sp>
        <p:nvSpPr>
          <p:cNvPr id="4" name="TextBox 3"/>
          <p:cNvSpPr txBox="1"/>
          <p:nvPr/>
        </p:nvSpPr>
        <p:spPr>
          <a:xfrm>
            <a:off x="1739153" y="2184187"/>
            <a:ext cx="8022131" cy="461665"/>
          </a:xfrm>
          <a:prstGeom prst="rect">
            <a:avLst/>
          </a:prstGeom>
          <a:noFill/>
        </p:spPr>
        <p:txBody>
          <a:bodyPr wrap="square" rtlCol="0">
            <a:spAutoFit/>
          </a:bodyPr>
          <a:lstStyle/>
          <a:p>
            <a:r>
              <a:rPr lang="en-US" sz="2400" b="1" i="1" dirty="0">
                <a:solidFill>
                  <a:srgbClr val="0070C0"/>
                </a:solidFill>
                <a:latin typeface="Calibri" pitchFamily="34" charset="0"/>
              </a:rPr>
              <a:t>Some important specifications to look out for in a Robot</a:t>
            </a:r>
            <a:r>
              <a:rPr lang="en-US" sz="2400" i="1" dirty="0">
                <a:solidFill>
                  <a:srgbClr val="0070C0"/>
                </a:solidFill>
                <a:latin typeface="Calibri" pitchFamily="34" charset="0"/>
              </a:rPr>
              <a:t>:</a:t>
            </a:r>
          </a:p>
        </p:txBody>
      </p:sp>
      <p:sp>
        <p:nvSpPr>
          <p:cNvPr id="2" name="Rectangle 1"/>
          <p:cNvSpPr/>
          <p:nvPr/>
        </p:nvSpPr>
        <p:spPr>
          <a:xfrm>
            <a:off x="3470656" y="1260666"/>
            <a:ext cx="5621828" cy="523220"/>
          </a:xfrm>
          <a:prstGeom prst="rect">
            <a:avLst/>
          </a:prstGeom>
        </p:spPr>
        <p:txBody>
          <a:bodyPr wrap="square">
            <a:spAutoFit/>
          </a:bodyPr>
          <a:lstStyle/>
          <a:p>
            <a:r>
              <a:rPr lang="en-IN" sz="2800" b="1" dirty="0" smtClean="0">
                <a:solidFill>
                  <a:srgbClr val="FF0000"/>
                </a:solidFill>
                <a:latin typeface="Calibri" panose="020F0502020204030204" pitchFamily="34" charset="0"/>
                <a:cs typeface="Calibri" panose="020F0502020204030204" pitchFamily="34" charset="0"/>
              </a:rPr>
              <a:t>SELECTION CRITERIA OF THE ROBOT </a:t>
            </a:r>
            <a:endParaRPr lang="en-IN" sz="2800"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4088611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9">
                                            <p:bg/>
                                          </p:spTgt>
                                        </p:tgtEl>
                                        <p:attrNameLst>
                                          <p:attrName>style.visibility</p:attrName>
                                        </p:attrNameLst>
                                      </p:cBhvr>
                                      <p:to>
                                        <p:strVal val="visible"/>
                                      </p:to>
                                    </p:set>
                                    <p:anim calcmode="lin" valueType="num">
                                      <p:cBhvr additive="base">
                                        <p:cTn id="7" dur="500" fill="hold"/>
                                        <p:tgtEl>
                                          <p:spTgt spid="3993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3993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939">
                                            <p:txEl>
                                              <p:pRg st="0" end="0"/>
                                            </p:txEl>
                                          </p:spTgt>
                                        </p:tgtEl>
                                        <p:attrNameLst>
                                          <p:attrName>style.visibility</p:attrName>
                                        </p:attrNameLst>
                                      </p:cBhvr>
                                      <p:to>
                                        <p:strVal val="visible"/>
                                      </p:to>
                                    </p:set>
                                    <p:anim calcmode="lin" valueType="num">
                                      <p:cBhvr additive="base">
                                        <p:cTn id="13" dur="500" fill="hold"/>
                                        <p:tgtEl>
                                          <p:spTgt spid="3993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939">
                                            <p:txEl>
                                              <p:pRg st="1" end="1"/>
                                            </p:txEl>
                                          </p:spTgt>
                                        </p:tgtEl>
                                        <p:attrNameLst>
                                          <p:attrName>style.visibility</p:attrName>
                                        </p:attrNameLst>
                                      </p:cBhvr>
                                      <p:to>
                                        <p:strVal val="visible"/>
                                      </p:to>
                                    </p:set>
                                    <p:anim calcmode="lin" valueType="num">
                                      <p:cBhvr additive="base">
                                        <p:cTn id="19" dur="500" fill="hold"/>
                                        <p:tgtEl>
                                          <p:spTgt spid="3993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9939">
                                            <p:txEl>
                                              <p:pRg st="2" end="2"/>
                                            </p:txEl>
                                          </p:spTgt>
                                        </p:tgtEl>
                                        <p:attrNameLst>
                                          <p:attrName>style.visibility</p:attrName>
                                        </p:attrNameLst>
                                      </p:cBhvr>
                                      <p:to>
                                        <p:strVal val="visible"/>
                                      </p:to>
                                    </p:set>
                                    <p:anim calcmode="lin" valueType="num">
                                      <p:cBhvr additive="base">
                                        <p:cTn id="25" dur="500" fill="hold"/>
                                        <p:tgtEl>
                                          <p:spTgt spid="39939">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3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939">
                                            <p:txEl>
                                              <p:pRg st="3" end="3"/>
                                            </p:txEl>
                                          </p:spTgt>
                                        </p:tgtEl>
                                        <p:attrNameLst>
                                          <p:attrName>style.visibility</p:attrName>
                                        </p:attrNameLst>
                                      </p:cBhvr>
                                      <p:to>
                                        <p:strVal val="visible"/>
                                      </p:to>
                                    </p:set>
                                    <p:anim calcmode="lin" valueType="num">
                                      <p:cBhvr additive="base">
                                        <p:cTn id="31" dur="500" fill="hold"/>
                                        <p:tgtEl>
                                          <p:spTgt spid="39939">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3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ChangeArrowheads="1"/>
          </p:cNvSpPr>
          <p:nvPr/>
        </p:nvSpPr>
        <p:spPr bwMode="auto">
          <a:xfrm>
            <a:off x="4949719" y="499056"/>
            <a:ext cx="2180020" cy="492443"/>
          </a:xfrm>
          <a:prstGeom prst="rect">
            <a:avLst/>
          </a:prstGeom>
          <a:noFill/>
          <a:ln w="9525">
            <a:noFill/>
            <a:miter lim="800000"/>
            <a:headEnd/>
            <a:tailEnd/>
          </a:ln>
        </p:spPr>
        <p:txBody>
          <a:bodyPr wrap="none">
            <a:spAutoFit/>
          </a:bodyPr>
          <a:lstStyle/>
          <a:p>
            <a:r>
              <a:rPr lang="en-US" sz="2600" b="1" dirty="0">
                <a:solidFill>
                  <a:srgbClr val="FF0000"/>
                </a:solidFill>
                <a:latin typeface="Calibri" pitchFamily="34" charset="0"/>
              </a:rPr>
              <a:t>APPLICATIONS</a:t>
            </a:r>
          </a:p>
        </p:txBody>
      </p:sp>
      <p:sp>
        <p:nvSpPr>
          <p:cNvPr id="4" name="TextBox 3"/>
          <p:cNvSpPr txBox="1">
            <a:spLocks noChangeArrowheads="1"/>
          </p:cNvSpPr>
          <p:nvPr/>
        </p:nvSpPr>
        <p:spPr bwMode="auto">
          <a:xfrm>
            <a:off x="1223835" y="3389964"/>
            <a:ext cx="2715115" cy="2858283"/>
          </a:xfrm>
          <a:prstGeom prst="rect">
            <a:avLst/>
          </a:prstGeom>
          <a:noFill/>
          <a:ln w="9525">
            <a:noFill/>
            <a:miter lim="800000"/>
            <a:headEnd/>
            <a:tailEnd/>
          </a:ln>
        </p:spPr>
        <p:txBody>
          <a:bodyPr wrap="square">
            <a:spAutoFit/>
          </a:bodyPr>
          <a:lstStyle/>
          <a:p>
            <a:pPr>
              <a:buFont typeface="Wingdings" pitchFamily="2" charset="2"/>
              <a:buChar char="Ø"/>
            </a:pPr>
            <a:r>
              <a:rPr lang="en-US" sz="2000" b="1" dirty="0" smtClean="0">
                <a:solidFill>
                  <a:srgbClr val="0070C0"/>
                </a:solidFill>
                <a:latin typeface="Calibri" pitchFamily="34" charset="0"/>
              </a:rPr>
              <a:t> Welding</a:t>
            </a:r>
            <a:endParaRPr lang="en-US" sz="2000" b="1" dirty="0">
              <a:solidFill>
                <a:srgbClr val="0070C0"/>
              </a:solidFill>
              <a:latin typeface="Calibri" pitchFamily="34" charset="0"/>
            </a:endParaRP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Material </a:t>
            </a:r>
            <a:r>
              <a:rPr lang="en-US" sz="2000" b="1" dirty="0">
                <a:solidFill>
                  <a:srgbClr val="0070C0"/>
                </a:solidFill>
                <a:latin typeface="Calibri" pitchFamily="34" charset="0"/>
              </a:rPr>
              <a:t>Handling</a:t>
            </a: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Dispensing</a:t>
            </a:r>
            <a:endParaRPr lang="en-US" sz="2000" b="1" dirty="0">
              <a:solidFill>
                <a:srgbClr val="0070C0"/>
              </a:solidFill>
              <a:latin typeface="Calibri" pitchFamily="34" charset="0"/>
            </a:endParaRP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Painting</a:t>
            </a:r>
            <a:endParaRPr lang="en-US" sz="2000" b="1" dirty="0">
              <a:solidFill>
                <a:srgbClr val="0070C0"/>
              </a:solidFill>
              <a:latin typeface="Calibri" pitchFamily="34" charset="0"/>
            </a:endParaRP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Assembly</a:t>
            </a:r>
            <a:endParaRPr lang="en-US" sz="2000" b="1" dirty="0">
              <a:solidFill>
                <a:srgbClr val="0070C0"/>
              </a:solidFill>
              <a:latin typeface="Calibri" pitchFamily="34" charset="0"/>
            </a:endParaRPr>
          </a:p>
        </p:txBody>
      </p:sp>
      <p:sp>
        <p:nvSpPr>
          <p:cNvPr id="21508" name="TextBox 5"/>
          <p:cNvSpPr txBox="1">
            <a:spLocks noChangeArrowheads="1"/>
          </p:cNvSpPr>
          <p:nvPr/>
        </p:nvSpPr>
        <p:spPr bwMode="auto">
          <a:xfrm>
            <a:off x="811237" y="1144657"/>
            <a:ext cx="10456985" cy="1938992"/>
          </a:xfrm>
          <a:prstGeom prst="rect">
            <a:avLst/>
          </a:prstGeom>
          <a:noFill/>
          <a:ln w="9525">
            <a:noFill/>
            <a:miter lim="800000"/>
            <a:headEnd/>
            <a:tailEnd/>
          </a:ln>
        </p:spPr>
        <p:txBody>
          <a:bodyPr wrap="square">
            <a:spAutoFit/>
          </a:bodyPr>
          <a:lstStyle/>
          <a:p>
            <a:pPr algn="just">
              <a:buFont typeface="Wingdings" pitchFamily="2" charset="2"/>
              <a:buChar char="Ø"/>
            </a:pPr>
            <a:r>
              <a:rPr lang="en-US" sz="2000" b="1" dirty="0">
                <a:solidFill>
                  <a:srgbClr val="0070C0"/>
                </a:solidFill>
                <a:latin typeface="Calibri" pitchFamily="34" charset="0"/>
              </a:rPr>
              <a:t>Though the robot designs are meant to be used with various applications all robots cannot perform all tasks.</a:t>
            </a:r>
          </a:p>
          <a:p>
            <a:pPr algn="just"/>
            <a:endParaRPr lang="en-US" sz="2000" b="1" dirty="0">
              <a:solidFill>
                <a:srgbClr val="0070C0"/>
              </a:solidFill>
              <a:latin typeface="Calibri" pitchFamily="34" charset="0"/>
            </a:endParaRPr>
          </a:p>
          <a:p>
            <a:pPr algn="just">
              <a:buFont typeface="Wingdings" pitchFamily="2" charset="2"/>
              <a:buChar char="Ø"/>
            </a:pPr>
            <a:r>
              <a:rPr lang="en-US" sz="2000" b="1" dirty="0">
                <a:solidFill>
                  <a:srgbClr val="0070C0"/>
                </a:solidFill>
                <a:latin typeface="Calibri" pitchFamily="34" charset="0"/>
              </a:rPr>
              <a:t>A great care has to be executed while selecting a robot for a particular application. These criteria will enable the robot manufacturer to load the application specific software options &amp; the hardware features while manufacturing the robot.</a:t>
            </a:r>
          </a:p>
        </p:txBody>
      </p:sp>
      <p:sp>
        <p:nvSpPr>
          <p:cNvPr id="9" name="TextBox 8"/>
          <p:cNvSpPr txBox="1">
            <a:spLocks noChangeArrowheads="1"/>
          </p:cNvSpPr>
          <p:nvPr/>
        </p:nvSpPr>
        <p:spPr bwMode="auto">
          <a:xfrm>
            <a:off x="4907226" y="3389964"/>
            <a:ext cx="2464241" cy="2862322"/>
          </a:xfrm>
          <a:prstGeom prst="rect">
            <a:avLst/>
          </a:prstGeom>
          <a:noFill/>
          <a:ln w="9525">
            <a:noFill/>
            <a:miter lim="800000"/>
            <a:headEnd/>
            <a:tailEnd/>
          </a:ln>
        </p:spPr>
        <p:txBody>
          <a:bodyPr wrap="square">
            <a:spAutoFit/>
          </a:bodyPr>
          <a:lstStyle/>
          <a:p>
            <a:pPr>
              <a:buFont typeface="Wingdings" pitchFamily="2" charset="2"/>
              <a:buChar char="Ø"/>
            </a:pPr>
            <a:r>
              <a:rPr lang="en-US" sz="2000" b="1" dirty="0" smtClean="0">
                <a:solidFill>
                  <a:srgbClr val="0070C0"/>
                </a:solidFill>
                <a:latin typeface="Calibri" pitchFamily="34" charset="0"/>
              </a:rPr>
              <a:t> Deburring </a:t>
            </a:r>
            <a:endParaRPr lang="en-US" sz="2000" b="1" dirty="0">
              <a:solidFill>
                <a:srgbClr val="0070C0"/>
              </a:solidFill>
              <a:latin typeface="Calibri" pitchFamily="34" charset="0"/>
            </a:endParaRP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Palletizing </a:t>
            </a:r>
          </a:p>
          <a:p>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Pipe bending</a:t>
            </a: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Vision tracking</a:t>
            </a:r>
            <a:endParaRPr lang="en-US" sz="2000" b="1" dirty="0">
              <a:solidFill>
                <a:srgbClr val="0070C0"/>
              </a:solidFill>
              <a:latin typeface="Calibri" pitchFamily="34" charset="0"/>
            </a:endParaRP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Laser cutting</a:t>
            </a:r>
            <a:endParaRPr lang="en-US" sz="2000" b="1" dirty="0">
              <a:solidFill>
                <a:srgbClr val="0070C0"/>
              </a:solidFill>
              <a:latin typeface="Calibri" pitchFamily="34" charset="0"/>
            </a:endParaRPr>
          </a:p>
        </p:txBody>
      </p:sp>
      <p:sp>
        <p:nvSpPr>
          <p:cNvPr id="10" name="TextBox 9"/>
          <p:cNvSpPr txBox="1">
            <a:spLocks noChangeArrowheads="1"/>
          </p:cNvSpPr>
          <p:nvPr/>
        </p:nvSpPr>
        <p:spPr bwMode="auto">
          <a:xfrm>
            <a:off x="8339743" y="3389964"/>
            <a:ext cx="3029293" cy="1015663"/>
          </a:xfrm>
          <a:prstGeom prst="rect">
            <a:avLst/>
          </a:prstGeom>
          <a:noFill/>
          <a:ln w="9525">
            <a:noFill/>
            <a:miter lim="800000"/>
            <a:headEnd/>
            <a:tailEnd/>
          </a:ln>
        </p:spPr>
        <p:txBody>
          <a:bodyPr wrap="square">
            <a:spAutoFit/>
          </a:bodyPr>
          <a:lstStyle/>
          <a:p>
            <a:pPr>
              <a:buFont typeface="Wingdings" pitchFamily="2" charset="2"/>
              <a:buChar char="Ø"/>
            </a:pPr>
            <a:r>
              <a:rPr lang="en-US" sz="2000" b="1" dirty="0" smtClean="0">
                <a:solidFill>
                  <a:srgbClr val="0070C0"/>
                </a:solidFill>
                <a:latin typeface="Calibri" pitchFamily="34" charset="0"/>
              </a:rPr>
              <a:t> Inspection and Testing</a:t>
            </a:r>
          </a:p>
          <a:p>
            <a:endParaRPr lang="en-US" sz="2000" b="1" dirty="0">
              <a:solidFill>
                <a:srgbClr val="0070C0"/>
              </a:solidFill>
              <a:latin typeface="Calibri" pitchFamily="34" charset="0"/>
            </a:endParaRPr>
          </a:p>
          <a:p>
            <a:pPr>
              <a:buFont typeface="Wingdings" pitchFamily="2" charset="2"/>
              <a:buChar char="Ø"/>
            </a:pPr>
            <a:r>
              <a:rPr lang="en-US" sz="2000" b="1" dirty="0" smtClean="0">
                <a:solidFill>
                  <a:srgbClr val="0070C0"/>
                </a:solidFill>
                <a:latin typeface="Calibri" pitchFamily="34" charset="0"/>
              </a:rPr>
              <a:t> Hemming</a:t>
            </a:r>
          </a:p>
        </p:txBody>
      </p:sp>
    </p:spTree>
    <p:extLst>
      <p:ext uri="{BB962C8B-B14F-4D97-AF65-F5344CB8AC3E}">
        <p14:creationId xmlns:p14="http://schemas.microsoft.com/office/powerpoint/2010/main" xmlns="" val="3525253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down)">
                                      <p:cBhvr>
                                        <p:cTn id="11" dur="500"/>
                                        <p:tgtEl>
                                          <p:spTgt spid="4">
                                            <p:txEl>
                                              <p:pRg st="2" end="2"/>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wipe(down)">
                                      <p:cBhvr>
                                        <p:cTn id="19" dur="500"/>
                                        <p:tgtEl>
                                          <p:spTgt spid="4">
                                            <p:txEl>
                                              <p:pRg st="6" end="6"/>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wipe(down)">
                                      <p:cBhvr>
                                        <p:cTn id="23" dur="500"/>
                                        <p:tgtEl>
                                          <p:spTgt spid="4">
                                            <p:txEl>
                                              <p:pRg st="8" end="8"/>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down)">
                                      <p:cBhvr>
                                        <p:cTn id="26" dur="500"/>
                                        <p:tgtEl>
                                          <p:spTgt spid="9">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wipe(down)">
                                      <p:cBhvr>
                                        <p:cTn id="30" dur="500"/>
                                        <p:tgtEl>
                                          <p:spTgt spid="9">
                                            <p:txEl>
                                              <p:pRg st="2" end="2"/>
                                            </p:txEl>
                                          </p:spTgt>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wipe(down)">
                                      <p:cBhvr>
                                        <p:cTn id="34" dur="500"/>
                                        <p:tgtEl>
                                          <p:spTgt spid="9">
                                            <p:txEl>
                                              <p:pRg st="4" end="4"/>
                                            </p:txEl>
                                          </p:spTgt>
                                        </p:tgtEl>
                                      </p:cBhvr>
                                    </p:animEffect>
                                  </p:childTnLst>
                                </p:cTn>
                              </p:par>
                            </p:childTnLst>
                          </p:cTn>
                        </p:par>
                        <p:par>
                          <p:cTn id="35" fill="hold">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wipe(down)">
                                      <p:cBhvr>
                                        <p:cTn id="38" dur="500"/>
                                        <p:tgtEl>
                                          <p:spTgt spid="9">
                                            <p:txEl>
                                              <p:pRg st="6" end="6"/>
                                            </p:txEl>
                                          </p:spTgt>
                                        </p:tgtEl>
                                      </p:cBhvr>
                                    </p:animEffect>
                                  </p:childTnLst>
                                </p:cTn>
                              </p:par>
                            </p:childTnLst>
                          </p:cTn>
                        </p:par>
                        <p:par>
                          <p:cTn id="39" fill="hold">
                            <p:stCondLst>
                              <p:cond delay="4000"/>
                            </p:stCondLst>
                            <p:childTnLst>
                              <p:par>
                                <p:cTn id="40" presetID="22" presetClass="entr" presetSubtype="4" fill="hold" grpId="0" nodeType="afterEffect">
                                  <p:stCondLst>
                                    <p:cond delay="0"/>
                                  </p:stCondLst>
                                  <p:childTnLst>
                                    <p:set>
                                      <p:cBhvr>
                                        <p:cTn id="41" dur="1" fill="hold">
                                          <p:stCondLst>
                                            <p:cond delay="0"/>
                                          </p:stCondLst>
                                        </p:cTn>
                                        <p:tgtEl>
                                          <p:spTgt spid="9">
                                            <p:txEl>
                                              <p:pRg st="8" end="8"/>
                                            </p:txEl>
                                          </p:spTgt>
                                        </p:tgtEl>
                                        <p:attrNameLst>
                                          <p:attrName>style.visibility</p:attrName>
                                        </p:attrNameLst>
                                      </p:cBhvr>
                                      <p:to>
                                        <p:strVal val="visible"/>
                                      </p:to>
                                    </p:set>
                                    <p:animEffect transition="in" filter="wipe(down)">
                                      <p:cBhvr>
                                        <p:cTn id="42" dur="500"/>
                                        <p:tgtEl>
                                          <p:spTgt spid="9">
                                            <p:txEl>
                                              <p:pRg st="8" end="8"/>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wipe(down)">
                                      <p:cBhvr>
                                        <p:cTn id="45" dur="500"/>
                                        <p:tgtEl>
                                          <p:spTgt spid="10">
                                            <p:txEl>
                                              <p:pRg st="0" end="0"/>
                                            </p:txEl>
                                          </p:spTgt>
                                        </p:tgtEl>
                                      </p:cBhvr>
                                    </p:animEffect>
                                  </p:childTnLst>
                                </p:cTn>
                              </p:par>
                            </p:childTnLst>
                          </p:cTn>
                        </p:par>
                        <p:par>
                          <p:cTn id="46" fill="hold">
                            <p:stCondLst>
                              <p:cond delay="4500"/>
                            </p:stCondLst>
                            <p:childTnLst>
                              <p:par>
                                <p:cTn id="47" presetID="22" presetClass="entr" presetSubtype="4" fill="hold" grpId="0" nodeType="afterEffect">
                                  <p:stCondLst>
                                    <p:cond delay="0"/>
                                  </p:stCondLst>
                                  <p:childTnLst>
                                    <p:set>
                                      <p:cBhvr>
                                        <p:cTn id="48" dur="1" fill="hold">
                                          <p:stCondLst>
                                            <p:cond delay="0"/>
                                          </p:stCondLst>
                                        </p:cTn>
                                        <p:tgtEl>
                                          <p:spTgt spid="10">
                                            <p:txEl>
                                              <p:pRg st="2" end="2"/>
                                            </p:txEl>
                                          </p:spTgt>
                                        </p:tgtEl>
                                        <p:attrNameLst>
                                          <p:attrName>style.visibility</p:attrName>
                                        </p:attrNameLst>
                                      </p:cBhvr>
                                      <p:to>
                                        <p:strVal val="visible"/>
                                      </p:to>
                                    </p:set>
                                    <p:animEffect transition="in" filter="wipe(down)">
                                      <p:cBhvr>
                                        <p:cTn id="4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build="p"/>
      <p:bldP spid="1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vp-robotics.com/images/robot-spotwelding.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014" y="1576834"/>
            <a:ext cx="3175585" cy="3175585"/>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a:off x="858963" y="1478503"/>
            <a:ext cx="11217142" cy="3729701"/>
            <a:chOff x="858963" y="1478503"/>
            <a:chExt cx="11217142" cy="3729701"/>
          </a:xfrm>
        </p:grpSpPr>
        <p:pic>
          <p:nvPicPr>
            <p:cNvPr id="3080" name="Picture 8" descr="http://www.jamworksllc.com/index_htm_files/1124.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30155" y="1576834"/>
              <a:ext cx="2633943" cy="350962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858963" y="4799573"/>
              <a:ext cx="1569276"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Spot welding</a:t>
              </a:r>
              <a:endParaRPr lang="en-IN" sz="2000" b="1" dirty="0">
                <a:solidFill>
                  <a:srgbClr val="0070C0"/>
                </a:solidFill>
                <a:latin typeface="Calibri" panose="020F0502020204030204" pitchFamily="34" charset="0"/>
                <a:cs typeface="Calibri" panose="020F0502020204030204" pitchFamily="34" charset="0"/>
              </a:endParaRPr>
            </a:p>
          </p:txBody>
        </p:sp>
        <p:sp>
          <p:nvSpPr>
            <p:cNvPr id="5" name="TextBox 4"/>
            <p:cNvSpPr txBox="1"/>
            <p:nvPr/>
          </p:nvSpPr>
          <p:spPr>
            <a:xfrm>
              <a:off x="3138478" y="4773817"/>
              <a:ext cx="1050929"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Painting</a:t>
              </a:r>
              <a:endParaRPr lang="en-IN" sz="2000" b="1" dirty="0">
                <a:solidFill>
                  <a:srgbClr val="0070C0"/>
                </a:solidFill>
                <a:latin typeface="Calibri" panose="020F0502020204030204" pitchFamily="34" charset="0"/>
                <a:cs typeface="Calibri" panose="020F0502020204030204" pitchFamily="34" charset="0"/>
              </a:endParaRPr>
            </a:p>
          </p:txBody>
        </p:sp>
        <p:sp>
          <p:nvSpPr>
            <p:cNvPr id="6" name="TextBox 5"/>
            <p:cNvSpPr txBox="1"/>
            <p:nvPr/>
          </p:nvSpPr>
          <p:spPr>
            <a:xfrm>
              <a:off x="4807416" y="4808094"/>
              <a:ext cx="2295372" cy="400110"/>
            </a:xfrm>
            <a:prstGeom prst="rect">
              <a:avLst/>
            </a:prstGeom>
            <a:noFill/>
          </p:spPr>
          <p:txBody>
            <a:bodyPr wrap="none" rtlCol="0">
              <a:spAutoFit/>
            </a:bodyPr>
            <a:lstStyle/>
            <a:p>
              <a:r>
                <a:rPr lang="en-IN" sz="2000" b="1">
                  <a:solidFill>
                    <a:srgbClr val="0070C0"/>
                  </a:solidFill>
                  <a:latin typeface="Calibri" panose="020F0502020204030204" pitchFamily="34" charset="0"/>
                  <a:cs typeface="Calibri" panose="020F0502020204030204" pitchFamily="34" charset="0"/>
                </a:rPr>
                <a:t>Collaborative Robot</a:t>
              </a:r>
              <a:endParaRPr lang="en-IN" sz="2000" b="1">
                <a:solidFill>
                  <a:srgbClr val="0070C0"/>
                </a:solidFill>
                <a:effectLst/>
                <a:latin typeface="Calibri" panose="020F0502020204030204" pitchFamily="34" charset="0"/>
                <a:cs typeface="Calibri" panose="020F0502020204030204" pitchFamily="34" charset="0"/>
              </a:endParaRPr>
            </a:p>
          </p:txBody>
        </p:sp>
        <p:sp>
          <p:nvSpPr>
            <p:cNvPr id="7" name="TextBox 6"/>
            <p:cNvSpPr txBox="1"/>
            <p:nvPr/>
          </p:nvSpPr>
          <p:spPr>
            <a:xfrm>
              <a:off x="7777862" y="4773817"/>
              <a:ext cx="1388329"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Heavy duty</a:t>
              </a:r>
              <a:endParaRPr lang="en-IN" sz="2000" b="1" dirty="0">
                <a:solidFill>
                  <a:srgbClr val="0070C0"/>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4" cstate="print"/>
            <a:stretch>
              <a:fillRect/>
            </a:stretch>
          </p:blipFill>
          <p:spPr>
            <a:xfrm>
              <a:off x="2841861" y="1576834"/>
              <a:ext cx="1957552" cy="3175585"/>
            </a:xfrm>
            <a:prstGeom prst="rect">
              <a:avLst/>
            </a:prstGeom>
          </p:spPr>
        </p:pic>
        <p:pic>
          <p:nvPicPr>
            <p:cNvPr id="8" name="Picture 7"/>
            <p:cNvPicPr>
              <a:picLocks noChangeAspect="1"/>
            </p:cNvPicPr>
            <p:nvPr/>
          </p:nvPicPr>
          <p:blipFill>
            <a:blip r:embed="rId5" cstate="print"/>
            <a:stretch>
              <a:fillRect/>
            </a:stretch>
          </p:blipFill>
          <p:spPr>
            <a:xfrm>
              <a:off x="5169523" y="1478503"/>
              <a:ext cx="1519643" cy="3308193"/>
            </a:xfrm>
            <a:prstGeom prst="rect">
              <a:avLst/>
            </a:prstGeom>
          </p:spPr>
        </p:pic>
        <p:pic>
          <p:nvPicPr>
            <p:cNvPr id="2054" name="Picture 6" descr="http://www.fanuc.eu/%7E/media/corporate/products/robots/arcmate/generic/400x600/int-ro-pr-am10012s-l-1.jpg?w=400"/>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9632025" y="1623988"/>
              <a:ext cx="2444080" cy="336061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p:cNvSpPr txBox="1"/>
            <p:nvPr/>
          </p:nvSpPr>
          <p:spPr>
            <a:xfrm>
              <a:off x="10442296" y="4799573"/>
              <a:ext cx="1434175" cy="400110"/>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Arc welding</a:t>
              </a:r>
              <a:endParaRPr lang="en-IN" sz="2000" b="1" dirty="0">
                <a:solidFill>
                  <a:srgbClr val="0070C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xmlns="" val="10237824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50317" y="316967"/>
            <a:ext cx="3734440" cy="511358"/>
          </a:xfrm>
          <a:prstGeom prst="rect">
            <a:avLst/>
          </a:prstGeom>
          <a:noFill/>
        </p:spPr>
        <p:txBody>
          <a:bodyPr wrap="square" rtlCol="0">
            <a:spAutoFit/>
          </a:bodyPr>
          <a:lstStyle/>
          <a:p>
            <a:pPr algn="ctr">
              <a:defRPr/>
            </a:pPr>
            <a:r>
              <a:rPr lang="en-US" sz="2600" b="1" dirty="0">
                <a:solidFill>
                  <a:srgbClr val="FF0000"/>
                </a:solidFill>
                <a:latin typeface="Calibri" pitchFamily="34" charset="0"/>
              </a:rPr>
              <a:t>WORK </a:t>
            </a:r>
            <a:r>
              <a:rPr lang="en-US" sz="2600" b="1" dirty="0" smtClean="0">
                <a:solidFill>
                  <a:srgbClr val="FF0000"/>
                </a:solidFill>
                <a:latin typeface="Calibri" pitchFamily="34" charset="0"/>
              </a:rPr>
              <a:t>ENVELOPE</a:t>
            </a:r>
            <a:endParaRPr lang="en-US" sz="2600" b="1" dirty="0">
              <a:solidFill>
                <a:srgbClr val="FF0000"/>
              </a:solidFill>
              <a:latin typeface="Calibri" pitchFamily="34" charset="0"/>
            </a:endParaRPr>
          </a:p>
        </p:txBody>
      </p:sp>
      <p:pic>
        <p:nvPicPr>
          <p:cNvPr id="3" name="Picture 2"/>
          <p:cNvPicPr/>
          <p:nvPr/>
        </p:nvPicPr>
        <p:blipFill>
          <a:blip r:embed="rId2" cstate="print"/>
          <a:srcRect l="28846" t="18462" r="20032" b="14615"/>
          <a:stretch>
            <a:fillRect/>
          </a:stretch>
        </p:blipFill>
        <p:spPr bwMode="auto">
          <a:xfrm>
            <a:off x="3295761" y="1146842"/>
            <a:ext cx="6059821" cy="5291243"/>
          </a:xfrm>
          <a:prstGeom prst="rect">
            <a:avLst/>
          </a:prstGeom>
          <a:noFill/>
          <a:ln w="9525">
            <a:noFill/>
            <a:miter lim="800000"/>
            <a:headEnd/>
            <a:tailEnd/>
          </a:ln>
        </p:spPr>
      </p:pic>
    </p:spTree>
    <p:extLst>
      <p:ext uri="{BB962C8B-B14F-4D97-AF65-F5344CB8AC3E}">
        <p14:creationId xmlns:p14="http://schemas.microsoft.com/office/powerpoint/2010/main" xmlns="" val="13044907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1"/>
          <p:cNvSpPr txBox="1">
            <a:spLocks noChangeArrowheads="1"/>
          </p:cNvSpPr>
          <p:nvPr/>
        </p:nvSpPr>
        <p:spPr bwMode="auto">
          <a:xfrm>
            <a:off x="4919623" y="386122"/>
            <a:ext cx="3181190" cy="511358"/>
          </a:xfrm>
          <a:prstGeom prst="rect">
            <a:avLst/>
          </a:prstGeom>
          <a:noFill/>
          <a:ln w="9525">
            <a:noFill/>
            <a:miter lim="800000"/>
            <a:headEnd/>
            <a:tailEnd/>
          </a:ln>
        </p:spPr>
        <p:txBody>
          <a:bodyPr>
            <a:spAutoFit/>
          </a:bodyPr>
          <a:lstStyle/>
          <a:p>
            <a:r>
              <a:rPr lang="en-US" sz="2600" b="1" dirty="0">
                <a:solidFill>
                  <a:srgbClr val="FF0000"/>
                </a:solidFill>
                <a:latin typeface="Calibri" pitchFamily="34" charset="0"/>
              </a:rPr>
              <a:t>WORK ENVELOPE</a:t>
            </a:r>
            <a:endParaRPr lang="en-US" sz="2600" dirty="0"/>
          </a:p>
        </p:txBody>
      </p:sp>
      <p:sp>
        <p:nvSpPr>
          <p:cNvPr id="23555" name="Rectangle 3"/>
          <p:cNvSpPr>
            <a:spLocks noChangeArrowheads="1"/>
          </p:cNvSpPr>
          <p:nvPr/>
        </p:nvSpPr>
        <p:spPr bwMode="auto">
          <a:xfrm>
            <a:off x="669702" y="1070370"/>
            <a:ext cx="10792495" cy="1323439"/>
          </a:xfrm>
          <a:prstGeom prst="rect">
            <a:avLst/>
          </a:prstGeom>
          <a:noFill/>
          <a:ln w="9525">
            <a:noFill/>
            <a:miter lim="800000"/>
            <a:headEnd/>
            <a:tailEnd/>
          </a:ln>
        </p:spPr>
        <p:txBody>
          <a:bodyPr wrap="square">
            <a:spAutoFit/>
          </a:bodyPr>
          <a:lstStyle/>
          <a:p>
            <a:pPr algn="just"/>
            <a:r>
              <a:rPr lang="en-US" sz="2000" b="1" dirty="0">
                <a:solidFill>
                  <a:srgbClr val="0070C0"/>
                </a:solidFill>
                <a:latin typeface="Calibri" pitchFamily="34" charset="0"/>
              </a:rPr>
              <a:t>Robots are designed and fabricated with different design configurations and a different number of axes or degrees of freedom. These factors of a robot's design influence its working envelope.</a:t>
            </a:r>
            <a:r>
              <a:rPr lang="en-US" sz="2000" dirty="0">
                <a:solidFill>
                  <a:srgbClr val="0070C0"/>
                </a:solidFill>
                <a:latin typeface="Calibri" pitchFamily="34" charset="0"/>
              </a:rPr>
              <a:t> </a:t>
            </a:r>
            <a:r>
              <a:rPr lang="en-US" sz="2000" b="1" dirty="0">
                <a:solidFill>
                  <a:srgbClr val="0070C0"/>
                </a:solidFill>
                <a:latin typeface="Calibri" pitchFamily="34" charset="0"/>
              </a:rPr>
              <a:t>The articulated robots are most commonly used in the industries due to their flexibility. The work envelope shape varies from robot model to model</a:t>
            </a:r>
            <a:r>
              <a:rPr lang="en-US" sz="2000" b="1" dirty="0" smtClean="0">
                <a:solidFill>
                  <a:srgbClr val="0070C0"/>
                </a:solidFill>
                <a:latin typeface="Calibri" pitchFamily="34" charset="0"/>
              </a:rPr>
              <a:t>.</a:t>
            </a:r>
            <a:endParaRPr lang="en-US" sz="2000" b="1" dirty="0">
              <a:solidFill>
                <a:srgbClr val="0070C0"/>
              </a:solidFill>
              <a:latin typeface="Calibri" pitchFamily="34" charset="0"/>
            </a:endParaRPr>
          </a:p>
        </p:txBody>
      </p:sp>
      <p:pic>
        <p:nvPicPr>
          <p:cNvPr id="6" name="Picture 3"/>
          <p:cNvPicPr>
            <a:picLocks noChangeAspect="1" noChangeArrowheads="1"/>
          </p:cNvPicPr>
          <p:nvPr/>
        </p:nvPicPr>
        <p:blipFill>
          <a:blip r:embed="rId2" cstate="print"/>
          <a:srcRect/>
          <a:stretch>
            <a:fillRect/>
          </a:stretch>
        </p:blipFill>
        <p:spPr bwMode="auto">
          <a:xfrm>
            <a:off x="2870868" y="2529968"/>
            <a:ext cx="1815353" cy="1763486"/>
          </a:xfrm>
          <a:prstGeom prst="rect">
            <a:avLst/>
          </a:prstGeom>
          <a:noFill/>
          <a:ln w="9525" algn="ctr">
            <a:solidFill>
              <a:srgbClr val="005EA4"/>
            </a:solid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2830527" y="4466344"/>
            <a:ext cx="1874423" cy="1798064"/>
          </a:xfrm>
          <a:prstGeom prst="rect">
            <a:avLst/>
          </a:prstGeom>
          <a:noFill/>
          <a:ln w="9525" algn="ctr">
            <a:solidFill>
              <a:srgbClr val="005EA4"/>
            </a:solid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5403718" y="2737437"/>
            <a:ext cx="1893154" cy="1504150"/>
          </a:xfrm>
          <a:prstGeom prst="rect">
            <a:avLst/>
          </a:prstGeom>
          <a:noFill/>
          <a:ln w="9525" algn="ctr">
            <a:solidFill>
              <a:srgbClr val="005EA4"/>
            </a:solidFill>
            <a:miter lim="800000"/>
            <a:headEnd/>
            <a:tailEnd/>
          </a:ln>
        </p:spPr>
      </p:pic>
      <p:pic>
        <p:nvPicPr>
          <p:cNvPr id="9" name="Picture 3"/>
          <p:cNvPicPr>
            <a:picLocks noChangeAspect="1" noChangeArrowheads="1"/>
          </p:cNvPicPr>
          <p:nvPr/>
        </p:nvPicPr>
        <p:blipFill>
          <a:blip r:embed="rId5" cstate="print"/>
          <a:srcRect/>
          <a:stretch>
            <a:fillRect/>
          </a:stretch>
        </p:blipFill>
        <p:spPr bwMode="auto">
          <a:xfrm>
            <a:off x="7850121" y="2668281"/>
            <a:ext cx="2195713" cy="1547372"/>
          </a:xfrm>
          <a:prstGeom prst="rect">
            <a:avLst/>
          </a:prstGeom>
          <a:noFill/>
          <a:ln w="9525" algn="ctr">
            <a:solidFill>
              <a:srgbClr val="005EA4"/>
            </a:solidFill>
            <a:miter lim="800000"/>
            <a:headEnd/>
            <a:tailEnd/>
          </a:ln>
        </p:spPr>
      </p:pic>
      <p:pic>
        <p:nvPicPr>
          <p:cNvPr id="10" name="Picture 4"/>
          <p:cNvPicPr>
            <a:picLocks noChangeAspect="1" noChangeArrowheads="1"/>
          </p:cNvPicPr>
          <p:nvPr/>
        </p:nvPicPr>
        <p:blipFill>
          <a:blip r:embed="rId6" cstate="print"/>
          <a:srcRect/>
          <a:stretch>
            <a:fillRect/>
          </a:stretch>
        </p:blipFill>
        <p:spPr bwMode="auto">
          <a:xfrm>
            <a:off x="5403718" y="4466345"/>
            <a:ext cx="1962310" cy="1936376"/>
          </a:xfrm>
          <a:prstGeom prst="rect">
            <a:avLst/>
          </a:prstGeom>
          <a:noFill/>
          <a:ln w="9525" algn="ctr">
            <a:solidFill>
              <a:srgbClr val="005EA4"/>
            </a:solidFill>
            <a:miter lim="800000"/>
            <a:headEnd/>
            <a:tailEnd/>
          </a:ln>
        </p:spPr>
      </p:pic>
      <p:pic>
        <p:nvPicPr>
          <p:cNvPr id="11" name="Picture 5"/>
          <p:cNvPicPr>
            <a:picLocks noChangeAspect="1" noChangeArrowheads="1"/>
          </p:cNvPicPr>
          <p:nvPr/>
        </p:nvPicPr>
        <p:blipFill>
          <a:blip r:embed="rId7" cstate="print"/>
          <a:srcRect/>
          <a:stretch>
            <a:fillRect/>
          </a:stretch>
        </p:blipFill>
        <p:spPr bwMode="auto">
          <a:xfrm>
            <a:off x="7824188" y="4397189"/>
            <a:ext cx="2204357" cy="1910443"/>
          </a:xfrm>
          <a:prstGeom prst="rect">
            <a:avLst/>
          </a:prstGeom>
          <a:noFill/>
          <a:ln w="9525" algn="ctr">
            <a:solidFill>
              <a:srgbClr val="005EA4"/>
            </a:solidFill>
            <a:miter lim="800000"/>
            <a:headEnd/>
            <a:tailEnd/>
          </a:ln>
        </p:spPr>
      </p:pic>
    </p:spTree>
    <p:extLst>
      <p:ext uri="{BB962C8B-B14F-4D97-AF65-F5344CB8AC3E}">
        <p14:creationId xmlns:p14="http://schemas.microsoft.com/office/powerpoint/2010/main" xmlns="" val="27671005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000" fill="hold"/>
                                        <p:tgtEl>
                                          <p:spTgt spid="7"/>
                                        </p:tgtEl>
                                        <p:attrNameLst>
                                          <p:attrName>ppt_x</p:attrName>
                                        </p:attrNameLst>
                                      </p:cBhvr>
                                      <p:tavLst>
                                        <p:tav tm="0">
                                          <p:val>
                                            <p:strVal val="1+#ppt_w/2"/>
                                          </p:val>
                                        </p:tav>
                                        <p:tav tm="100000">
                                          <p:val>
                                            <p:strVal val="#ppt_x"/>
                                          </p:val>
                                        </p:tav>
                                      </p:tavLst>
                                    </p:anim>
                                    <p:anim calcmode="lin" valueType="num">
                                      <p:cBhvr additive="base">
                                        <p:cTn id="20" dur="10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000" fill="hold"/>
                                        <p:tgtEl>
                                          <p:spTgt spid="10"/>
                                        </p:tgtEl>
                                        <p:attrNameLst>
                                          <p:attrName>ppt_x</p:attrName>
                                        </p:attrNameLst>
                                      </p:cBhvr>
                                      <p:tavLst>
                                        <p:tav tm="0">
                                          <p:val>
                                            <p:strVal val="1+#ppt_w/2"/>
                                          </p:val>
                                        </p:tav>
                                        <p:tav tm="100000">
                                          <p:val>
                                            <p:strVal val="#ppt_x"/>
                                          </p:val>
                                        </p:tav>
                                      </p:tavLst>
                                    </p:anim>
                                    <p:anim calcmode="lin" valueType="num">
                                      <p:cBhvr additive="base">
                                        <p:cTn id="24" dur="10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1000" fill="hold"/>
                                        <p:tgtEl>
                                          <p:spTgt spid="11"/>
                                        </p:tgtEl>
                                        <p:attrNameLst>
                                          <p:attrName>ppt_x</p:attrName>
                                        </p:attrNameLst>
                                      </p:cBhvr>
                                      <p:tavLst>
                                        <p:tav tm="0">
                                          <p:val>
                                            <p:strVal val="1+#ppt_w/2"/>
                                          </p:val>
                                        </p:tav>
                                        <p:tav tm="100000">
                                          <p:val>
                                            <p:strVal val="#ppt_x"/>
                                          </p:val>
                                        </p:tav>
                                      </p:tavLst>
                                    </p:anim>
                                    <p:anim calcmode="lin" valueType="num">
                                      <p:cBhvr additive="base">
                                        <p:cTn id="28"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ChangeArrowheads="1"/>
          </p:cNvSpPr>
          <p:nvPr/>
        </p:nvSpPr>
        <p:spPr bwMode="auto">
          <a:xfrm>
            <a:off x="1004553" y="1146842"/>
            <a:ext cx="10212946" cy="1938992"/>
          </a:xfrm>
          <a:prstGeom prst="rect">
            <a:avLst/>
          </a:prstGeom>
          <a:noFill/>
          <a:ln w="9525">
            <a:noFill/>
            <a:miter lim="800000"/>
            <a:headEnd/>
            <a:tailEnd/>
          </a:ln>
        </p:spPr>
        <p:txBody>
          <a:bodyPr wrap="square">
            <a:spAutoFit/>
          </a:bodyPr>
          <a:lstStyle/>
          <a:p>
            <a:pPr algn="just">
              <a:buFont typeface="Arial" charset="0"/>
              <a:buChar char="•"/>
            </a:pPr>
            <a:r>
              <a:rPr lang="en-US" sz="2000" b="1" dirty="0">
                <a:solidFill>
                  <a:srgbClr val="0070C0"/>
                </a:solidFill>
                <a:latin typeface="Calibri" pitchFamily="34" charset="0"/>
              </a:rPr>
              <a:t> Payload is an important criterion to be considered in the process of the robot selection. </a:t>
            </a:r>
          </a:p>
          <a:p>
            <a:pPr algn="just">
              <a:buFont typeface="Arial" charset="0"/>
              <a:buChar char="•"/>
            </a:pPr>
            <a:r>
              <a:rPr lang="en-US" sz="2000" b="1" dirty="0">
                <a:solidFill>
                  <a:srgbClr val="0070C0"/>
                </a:solidFill>
                <a:latin typeface="Calibri" pitchFamily="34" charset="0"/>
              </a:rPr>
              <a:t> The payload of the robot specifies the maximum weight the robot can handle.</a:t>
            </a:r>
          </a:p>
          <a:p>
            <a:pPr algn="just">
              <a:buFont typeface="Arial" charset="0"/>
              <a:buChar char="•"/>
            </a:pPr>
            <a:r>
              <a:rPr lang="en-US" sz="2000" b="1" dirty="0">
                <a:solidFill>
                  <a:srgbClr val="0070C0"/>
                </a:solidFill>
                <a:latin typeface="Calibri" pitchFamily="34" charset="0"/>
              </a:rPr>
              <a:t> Improper payload selection affects the robot motion performance &amp; results in the shortening the life of the equipment.</a:t>
            </a:r>
          </a:p>
          <a:p>
            <a:pPr algn="just">
              <a:buFont typeface="Arial" charset="0"/>
              <a:buChar char="•"/>
            </a:pPr>
            <a:r>
              <a:rPr lang="en-US" sz="2000" b="1" dirty="0">
                <a:solidFill>
                  <a:srgbClr val="0070C0"/>
                </a:solidFill>
                <a:latin typeface="Calibri" pitchFamily="34" charset="0"/>
              </a:rPr>
              <a:t> The COG of the load attached to the robot flange must be as close to the robot as possible</a:t>
            </a:r>
            <a:endParaRPr lang="en-IN" sz="2000" b="1" dirty="0">
              <a:solidFill>
                <a:srgbClr val="0070C0"/>
              </a:solidFill>
              <a:latin typeface="Calibri" pitchFamily="34" charset="0"/>
            </a:endParaRPr>
          </a:p>
          <a:p>
            <a:pPr algn="just">
              <a:buFont typeface="Arial" charset="0"/>
              <a:buChar char="•"/>
            </a:pPr>
            <a:endParaRPr lang="en-US" sz="2000" b="1" dirty="0">
              <a:solidFill>
                <a:srgbClr val="0070C0"/>
              </a:solidFill>
              <a:latin typeface="Calibri" pitchFamily="34" charset="0"/>
            </a:endParaRPr>
          </a:p>
        </p:txBody>
      </p:sp>
      <p:sp>
        <p:nvSpPr>
          <p:cNvPr id="22531" name="Rectangle 2"/>
          <p:cNvSpPr>
            <a:spLocks noChangeArrowheads="1"/>
          </p:cNvSpPr>
          <p:nvPr/>
        </p:nvSpPr>
        <p:spPr bwMode="auto">
          <a:xfrm>
            <a:off x="5372567" y="454097"/>
            <a:ext cx="1514582" cy="511358"/>
          </a:xfrm>
          <a:prstGeom prst="rect">
            <a:avLst/>
          </a:prstGeom>
          <a:noFill/>
          <a:ln w="9525">
            <a:noFill/>
            <a:miter lim="800000"/>
            <a:headEnd/>
            <a:tailEnd/>
          </a:ln>
        </p:spPr>
        <p:txBody>
          <a:bodyPr wrap="none">
            <a:spAutoFit/>
          </a:bodyPr>
          <a:lstStyle/>
          <a:p>
            <a:r>
              <a:rPr lang="en-US" sz="2600" b="1" dirty="0">
                <a:solidFill>
                  <a:srgbClr val="FF0000"/>
                </a:solidFill>
                <a:latin typeface="Calibri" pitchFamily="34" charset="0"/>
              </a:rPr>
              <a:t>PAYLOAD</a:t>
            </a:r>
          </a:p>
        </p:txBody>
      </p:sp>
      <p:pic>
        <p:nvPicPr>
          <p:cNvPr id="22532" name="Picture 2"/>
          <p:cNvPicPr>
            <a:picLocks noChangeAspect="1" noChangeArrowheads="1"/>
          </p:cNvPicPr>
          <p:nvPr/>
        </p:nvPicPr>
        <p:blipFill>
          <a:blip r:embed="rId2" cstate="print"/>
          <a:srcRect l="11348" t="35583" r="61777" b="36417"/>
          <a:stretch>
            <a:fillRect/>
          </a:stretch>
        </p:blipFill>
        <p:spPr bwMode="auto">
          <a:xfrm>
            <a:off x="3674810" y="3152375"/>
            <a:ext cx="4910097" cy="3197039"/>
          </a:xfrm>
          <a:prstGeom prst="rect">
            <a:avLst/>
          </a:prstGeom>
          <a:noFill/>
          <a:ln w="9525" algn="ctr">
            <a:solidFill>
              <a:srgbClr val="005EA4"/>
            </a:solidFill>
            <a:miter lim="800000"/>
            <a:headEnd/>
            <a:tailEnd/>
          </a:ln>
        </p:spPr>
      </p:pic>
    </p:spTree>
    <p:extLst>
      <p:ext uri="{BB962C8B-B14F-4D97-AF65-F5344CB8AC3E}">
        <p14:creationId xmlns:p14="http://schemas.microsoft.com/office/powerpoint/2010/main" xmlns="" val="1344828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ChangeArrowheads="1"/>
          </p:cNvSpPr>
          <p:nvPr/>
        </p:nvSpPr>
        <p:spPr bwMode="auto">
          <a:xfrm>
            <a:off x="3537217" y="565455"/>
            <a:ext cx="6984787" cy="511358"/>
          </a:xfrm>
          <a:prstGeom prst="rect">
            <a:avLst/>
          </a:prstGeom>
          <a:noFill/>
          <a:ln w="9525">
            <a:noFill/>
            <a:miter lim="800000"/>
            <a:headEnd/>
            <a:tailEnd/>
          </a:ln>
        </p:spPr>
        <p:txBody>
          <a:bodyPr>
            <a:spAutoFit/>
          </a:bodyPr>
          <a:lstStyle/>
          <a:p>
            <a:r>
              <a:rPr lang="en-US" sz="2600" b="1" dirty="0">
                <a:solidFill>
                  <a:srgbClr val="FF0000"/>
                </a:solidFill>
                <a:latin typeface="Calibri" pitchFamily="34" charset="0"/>
              </a:rPr>
              <a:t>IMPORTANCE OF PAYLOAD </a:t>
            </a:r>
            <a:r>
              <a:rPr lang="en-US" sz="2600" b="1" dirty="0" smtClean="0">
                <a:solidFill>
                  <a:srgbClr val="FF0000"/>
                </a:solidFill>
                <a:latin typeface="Calibri" pitchFamily="34" charset="0"/>
              </a:rPr>
              <a:t>CHART</a:t>
            </a:r>
            <a:endParaRPr lang="en-US" sz="2600" b="1" dirty="0">
              <a:solidFill>
                <a:srgbClr val="FF0000"/>
              </a:solidFill>
              <a:latin typeface="Calibri" pitchFamily="34" charset="0"/>
            </a:endParaRPr>
          </a:p>
        </p:txBody>
      </p:sp>
      <p:sp>
        <p:nvSpPr>
          <p:cNvPr id="27651" name="Rectangle 4"/>
          <p:cNvSpPr>
            <a:spLocks noChangeArrowheads="1"/>
          </p:cNvSpPr>
          <p:nvPr/>
        </p:nvSpPr>
        <p:spPr bwMode="auto">
          <a:xfrm>
            <a:off x="2637464" y="1224282"/>
            <a:ext cx="7123099" cy="1015663"/>
          </a:xfrm>
          <a:prstGeom prst="rect">
            <a:avLst/>
          </a:prstGeom>
          <a:noFill/>
          <a:ln w="9525">
            <a:noFill/>
            <a:miter lim="800000"/>
            <a:headEnd/>
            <a:tailEnd/>
          </a:ln>
        </p:spPr>
        <p:txBody>
          <a:bodyPr>
            <a:spAutoFit/>
          </a:bodyPr>
          <a:lstStyle/>
          <a:p>
            <a:pPr algn="just">
              <a:buFont typeface="Arial" charset="0"/>
              <a:buChar char="•"/>
            </a:pPr>
            <a:r>
              <a:rPr lang="en-US" sz="2000" b="1" dirty="0">
                <a:solidFill>
                  <a:srgbClr val="0070C0"/>
                </a:solidFill>
                <a:latin typeface="Calibri" pitchFamily="34" charset="0"/>
              </a:rPr>
              <a:t> Payload = Total weight carried by robot at the flange</a:t>
            </a:r>
          </a:p>
          <a:p>
            <a:pPr algn="just">
              <a:buFont typeface="Arial" charset="0"/>
              <a:buChar char="•"/>
            </a:pPr>
            <a:r>
              <a:rPr lang="en-US" sz="2000" b="1" dirty="0">
                <a:solidFill>
                  <a:srgbClr val="0070C0"/>
                </a:solidFill>
                <a:latin typeface="Calibri" pitchFamily="34" charset="0"/>
              </a:rPr>
              <a:t> Payload ≠ only the part weight</a:t>
            </a:r>
          </a:p>
          <a:p>
            <a:pPr algn="just">
              <a:buFont typeface="Arial" charset="0"/>
              <a:buChar char="•"/>
            </a:pPr>
            <a:r>
              <a:rPr lang="en-US" sz="2000" b="1" dirty="0">
                <a:solidFill>
                  <a:srgbClr val="0070C0"/>
                </a:solidFill>
                <a:latin typeface="Calibri" pitchFamily="34" charset="0"/>
              </a:rPr>
              <a:t> Payload = Part + gripper + mounting adaptor weight</a:t>
            </a:r>
          </a:p>
        </p:txBody>
      </p:sp>
      <p:sp>
        <p:nvSpPr>
          <p:cNvPr id="6" name="TextBox 5"/>
          <p:cNvSpPr txBox="1">
            <a:spLocks noChangeArrowheads="1"/>
          </p:cNvSpPr>
          <p:nvPr/>
        </p:nvSpPr>
        <p:spPr bwMode="auto">
          <a:xfrm>
            <a:off x="1945902" y="2253343"/>
            <a:ext cx="8506225" cy="400110"/>
          </a:xfrm>
          <a:prstGeom prst="rect">
            <a:avLst/>
          </a:prstGeom>
          <a:noFill/>
          <a:ln w="9525">
            <a:noFill/>
            <a:miter lim="800000"/>
            <a:headEnd/>
            <a:tailEnd/>
          </a:ln>
        </p:spPr>
        <p:txBody>
          <a:bodyPr>
            <a:spAutoFit/>
          </a:bodyPr>
          <a:lstStyle/>
          <a:p>
            <a:pPr indent="-414955" algn="ctr"/>
            <a:r>
              <a:rPr lang="en-US" sz="2000" dirty="0">
                <a:solidFill>
                  <a:srgbClr val="FF0000"/>
                </a:solidFill>
                <a:latin typeface="Calibri" pitchFamily="34" charset="0"/>
              </a:rPr>
              <a:t>Payload is not just the sum of the weights! </a:t>
            </a:r>
          </a:p>
        </p:txBody>
      </p:sp>
      <p:sp>
        <p:nvSpPr>
          <p:cNvPr id="7" name="TextBox 6"/>
          <p:cNvSpPr txBox="1">
            <a:spLocks noChangeArrowheads="1"/>
          </p:cNvSpPr>
          <p:nvPr/>
        </p:nvSpPr>
        <p:spPr bwMode="auto">
          <a:xfrm>
            <a:off x="1945902" y="2806593"/>
            <a:ext cx="8506225" cy="400110"/>
          </a:xfrm>
          <a:prstGeom prst="rect">
            <a:avLst/>
          </a:prstGeom>
          <a:noFill/>
          <a:ln w="9525">
            <a:noFill/>
            <a:miter lim="800000"/>
            <a:headEnd/>
            <a:tailEnd/>
          </a:ln>
        </p:spPr>
        <p:txBody>
          <a:bodyPr>
            <a:spAutoFit/>
          </a:bodyPr>
          <a:lstStyle/>
          <a:p>
            <a:pPr indent="-414955" algn="ctr"/>
            <a:r>
              <a:rPr lang="en-US" sz="2000" dirty="0">
                <a:solidFill>
                  <a:srgbClr val="FF0000"/>
                </a:solidFill>
                <a:latin typeface="Calibri" pitchFamily="34" charset="0"/>
              </a:rPr>
              <a:t>What else is Payload?</a:t>
            </a:r>
          </a:p>
        </p:txBody>
      </p:sp>
      <p:pic>
        <p:nvPicPr>
          <p:cNvPr id="9" name="Picture 3"/>
          <p:cNvPicPr>
            <a:picLocks noChangeAspect="1" noChangeArrowheads="1"/>
          </p:cNvPicPr>
          <p:nvPr/>
        </p:nvPicPr>
        <p:blipFill>
          <a:blip r:embed="rId2" cstate="print"/>
          <a:srcRect/>
          <a:stretch>
            <a:fillRect/>
          </a:stretch>
        </p:blipFill>
        <p:spPr bwMode="auto">
          <a:xfrm>
            <a:off x="7825629" y="2599125"/>
            <a:ext cx="2822442" cy="2135201"/>
          </a:xfrm>
          <a:prstGeom prst="rect">
            <a:avLst/>
          </a:prstGeom>
          <a:noFill/>
          <a:ln w="9525">
            <a:noFill/>
            <a:miter lim="800000"/>
            <a:headEnd/>
            <a:tailEnd/>
          </a:ln>
        </p:spPr>
      </p:pic>
      <p:grpSp>
        <p:nvGrpSpPr>
          <p:cNvPr id="2" name="Group 9"/>
          <p:cNvGrpSpPr>
            <a:grpSpLocks/>
          </p:cNvGrpSpPr>
          <p:nvPr/>
        </p:nvGrpSpPr>
        <p:grpSpPr bwMode="auto">
          <a:xfrm>
            <a:off x="1530965" y="2668281"/>
            <a:ext cx="3526971" cy="3503919"/>
            <a:chOff x="545306" y="2502159"/>
            <a:chExt cx="4233022" cy="4318321"/>
          </a:xfrm>
        </p:grpSpPr>
        <p:pic>
          <p:nvPicPr>
            <p:cNvPr id="27658" name="Picture 10"/>
            <p:cNvPicPr>
              <a:picLocks noChangeAspect="1" noChangeArrowheads="1"/>
            </p:cNvPicPr>
            <p:nvPr/>
          </p:nvPicPr>
          <p:blipFill>
            <a:blip r:embed="rId3" cstate="print"/>
            <a:srcRect/>
            <a:stretch>
              <a:fillRect/>
            </a:stretch>
          </p:blipFill>
          <p:spPr bwMode="auto">
            <a:xfrm>
              <a:off x="545306" y="2502159"/>
              <a:ext cx="4233022" cy="2647691"/>
            </a:xfrm>
            <a:prstGeom prst="rect">
              <a:avLst/>
            </a:prstGeom>
            <a:noFill/>
            <a:ln w="9525">
              <a:noFill/>
              <a:miter lim="800000"/>
              <a:headEnd/>
              <a:tailEnd/>
            </a:ln>
          </p:spPr>
        </p:pic>
        <p:pic>
          <p:nvPicPr>
            <p:cNvPr id="27659" name="Picture 4"/>
            <p:cNvPicPr>
              <a:picLocks noChangeAspect="1" noChangeArrowheads="1"/>
            </p:cNvPicPr>
            <p:nvPr/>
          </p:nvPicPr>
          <p:blipFill>
            <a:blip r:embed="rId4" cstate="print"/>
            <a:srcRect/>
            <a:stretch>
              <a:fillRect/>
            </a:stretch>
          </p:blipFill>
          <p:spPr bwMode="auto">
            <a:xfrm>
              <a:off x="773906" y="5226050"/>
              <a:ext cx="3967956" cy="1594430"/>
            </a:xfrm>
            <a:prstGeom prst="rect">
              <a:avLst/>
            </a:prstGeom>
            <a:noFill/>
            <a:ln w="9525">
              <a:noFill/>
              <a:miter lim="800000"/>
              <a:headEnd/>
              <a:tailEnd/>
            </a:ln>
          </p:spPr>
        </p:pic>
      </p:grpSp>
      <p:sp>
        <p:nvSpPr>
          <p:cNvPr id="27656" name="Rectangle 13"/>
          <p:cNvSpPr>
            <a:spLocks noChangeArrowheads="1"/>
          </p:cNvSpPr>
          <p:nvPr/>
        </p:nvSpPr>
        <p:spPr bwMode="auto">
          <a:xfrm>
            <a:off x="5196249" y="4535501"/>
            <a:ext cx="4849586" cy="595291"/>
          </a:xfrm>
          <a:prstGeom prst="rect">
            <a:avLst/>
          </a:prstGeom>
          <a:noFill/>
          <a:ln w="9525">
            <a:noFill/>
            <a:miter lim="800000"/>
            <a:headEnd/>
            <a:tailEnd/>
          </a:ln>
        </p:spPr>
        <p:txBody>
          <a:bodyPr>
            <a:spAutoFit/>
          </a:bodyPr>
          <a:lstStyle/>
          <a:p>
            <a:pPr indent="-414955" algn="just"/>
            <a:r>
              <a:rPr lang="en-US" sz="1634" b="1" dirty="0">
                <a:solidFill>
                  <a:srgbClr val="0070C0"/>
                </a:solidFill>
                <a:latin typeface="Calibri" pitchFamily="34" charset="0"/>
              </a:rPr>
              <a:t>The Moment &amp; Inertia on the J4, J5 &amp; the J6 axes are important criterion</a:t>
            </a:r>
          </a:p>
        </p:txBody>
      </p:sp>
      <p:sp>
        <p:nvSpPr>
          <p:cNvPr id="15" name="TextBox 14"/>
          <p:cNvSpPr txBox="1">
            <a:spLocks noChangeArrowheads="1"/>
          </p:cNvSpPr>
          <p:nvPr/>
        </p:nvSpPr>
        <p:spPr bwMode="auto">
          <a:xfrm>
            <a:off x="5265405" y="5227064"/>
            <a:ext cx="4910097" cy="1209627"/>
          </a:xfrm>
          <a:prstGeom prst="rect">
            <a:avLst/>
          </a:prstGeom>
          <a:noFill/>
          <a:ln w="9525">
            <a:noFill/>
            <a:miter lim="800000"/>
            <a:headEnd/>
            <a:tailEnd/>
          </a:ln>
        </p:spPr>
        <p:txBody>
          <a:bodyPr>
            <a:spAutoFit/>
          </a:bodyPr>
          <a:lstStyle/>
          <a:p>
            <a:pPr indent="-414955" algn="ctr"/>
            <a:r>
              <a:rPr lang="en-US" sz="1452" b="1" dirty="0">
                <a:solidFill>
                  <a:srgbClr val="0070C0"/>
                </a:solidFill>
                <a:latin typeface="Calibri" pitchFamily="34" charset="0"/>
              </a:rPr>
              <a:t>Be Careful!</a:t>
            </a:r>
          </a:p>
          <a:p>
            <a:pPr indent="-414955" algn="ctr"/>
            <a:r>
              <a:rPr lang="en-US" sz="1452" b="1" dirty="0">
                <a:solidFill>
                  <a:srgbClr val="0070C0"/>
                </a:solidFill>
                <a:latin typeface="Calibri" pitchFamily="34" charset="0"/>
              </a:rPr>
              <a:t>The payload charts and allowable </a:t>
            </a:r>
          </a:p>
          <a:p>
            <a:pPr indent="-414955" algn="ctr"/>
            <a:r>
              <a:rPr lang="en-US" sz="1452" b="1" dirty="0">
                <a:solidFill>
                  <a:srgbClr val="0070C0"/>
                </a:solidFill>
                <a:latin typeface="Calibri" pitchFamily="34" charset="0"/>
              </a:rPr>
              <a:t>moments are not always defined </a:t>
            </a:r>
          </a:p>
          <a:p>
            <a:pPr indent="-414955" algn="ctr"/>
            <a:r>
              <a:rPr lang="en-US" sz="1452" b="1" dirty="0">
                <a:solidFill>
                  <a:srgbClr val="0070C0"/>
                </a:solidFill>
                <a:latin typeface="Calibri" pitchFamily="34" charset="0"/>
              </a:rPr>
              <a:t>from the J6 flange! </a:t>
            </a:r>
          </a:p>
          <a:p>
            <a:pPr indent="-414955" algn="ctr"/>
            <a:r>
              <a:rPr lang="en-US" sz="1452" b="1" dirty="0">
                <a:solidFill>
                  <a:srgbClr val="0070C0"/>
                </a:solidFill>
                <a:latin typeface="Calibri" pitchFamily="34" charset="0"/>
              </a:rPr>
              <a:t>This varies from robot to robot.</a:t>
            </a:r>
          </a:p>
        </p:txBody>
      </p:sp>
    </p:spTree>
    <p:extLst>
      <p:ext uri="{BB962C8B-B14F-4D97-AF65-F5344CB8AC3E}">
        <p14:creationId xmlns:p14="http://schemas.microsoft.com/office/powerpoint/2010/main" xmlns="" val="4367884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iterate type="lt">
                                    <p:tmPct val="0"/>
                                  </p:iterate>
                                  <p:childTnLst>
                                    <p:set>
                                      <p:cBhvr>
                                        <p:cTn id="12" dur="1" fill="hold">
                                          <p:stCondLst>
                                            <p:cond delay="0"/>
                                          </p:stCondLst>
                                        </p:cTn>
                                        <p:tgtEl>
                                          <p:spTgt spid="7"/>
                                        </p:tgtEl>
                                        <p:attrNameLst>
                                          <p:attrName>style.visibility</p:attrName>
                                        </p:attrNameLst>
                                      </p:cBhvr>
                                      <p:to>
                                        <p:strVal val="visible"/>
                                      </p:to>
                                    </p:set>
                                    <p:animEffect transition="in" filter="box(in)">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1000" fill="hold"/>
                                        <p:tgtEl>
                                          <p:spTgt spid="2"/>
                                        </p:tgtEl>
                                        <p:attrNameLst>
                                          <p:attrName>ppt_w</p:attrName>
                                        </p:attrNameLst>
                                      </p:cBhvr>
                                      <p:tavLst>
                                        <p:tav tm="0">
                                          <p:val>
                                            <p:fltVal val="0"/>
                                          </p:val>
                                        </p:tav>
                                        <p:tav tm="100000">
                                          <p:val>
                                            <p:strVal val="#ppt_w"/>
                                          </p:val>
                                        </p:tav>
                                      </p:tavLst>
                                    </p:anim>
                                    <p:anim calcmode="lin" valueType="num">
                                      <p:cBhvr>
                                        <p:cTn id="19" dur="1000" fill="hold"/>
                                        <p:tgtEl>
                                          <p:spTgt spid="2"/>
                                        </p:tgtEl>
                                        <p:attrNameLst>
                                          <p:attrName>ppt_h</p:attrName>
                                        </p:attrNameLst>
                                      </p:cBhvr>
                                      <p:tavLst>
                                        <p:tav tm="0">
                                          <p:val>
                                            <p:fltVal val="0"/>
                                          </p:val>
                                        </p:tav>
                                        <p:tav tm="100000">
                                          <p:val>
                                            <p:strVal val="#ppt_h"/>
                                          </p:val>
                                        </p:tav>
                                      </p:tavLst>
                                    </p:anim>
                                    <p:animEffect transition="in" filter="fade">
                                      <p:cBhvr>
                                        <p:cTn id="20" dur="1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Effect transition="in" filter="fade">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1000" fill="hold"/>
                                        <p:tgtEl>
                                          <p:spTgt spid="15"/>
                                        </p:tgtEl>
                                        <p:attrNameLst>
                                          <p:attrName>ppt_w</p:attrName>
                                        </p:attrNameLst>
                                      </p:cBhvr>
                                      <p:tavLst>
                                        <p:tav tm="0">
                                          <p:val>
                                            <p:fltVal val="0"/>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animEffect transition="in" filter="fade">
                                      <p:cBhvr>
                                        <p:cTn id="3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bot Lineup"/>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58637" y="1055077"/>
            <a:ext cx="8252154" cy="524123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35586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918482" y="854402"/>
            <a:ext cx="4711755" cy="5586145"/>
          </a:xfrm>
          <a:prstGeom prst="rect">
            <a:avLst/>
          </a:prstGeom>
          <a:noFill/>
        </p:spPr>
        <p:txBody>
          <a:bodyPr wrap="square" rtlCol="0">
            <a:spAutoFit/>
          </a:bodyPr>
          <a:lstStyle/>
          <a:p>
            <a:pPr>
              <a:lnSpc>
                <a:spcPct val="150000"/>
              </a:lnSpc>
            </a:pPr>
            <a:r>
              <a:rPr lang="en-US" sz="2200" b="1" dirty="0" smtClean="0">
                <a:solidFill>
                  <a:srgbClr val="FF0000"/>
                </a:solidFill>
                <a:latin typeface="Calibri" pitchFamily="34" charset="0"/>
              </a:rPr>
              <a:t>DAY 2</a:t>
            </a:r>
            <a:endParaRPr lang="en-US" b="1" dirty="0" smtClean="0">
              <a:solidFill>
                <a:srgbClr val="005DA2"/>
              </a:solidFill>
              <a:latin typeface="Calibri" pitchFamily="34" charset="0"/>
            </a:endParaRPr>
          </a:p>
          <a:p>
            <a:pPr>
              <a:lnSpc>
                <a:spcPct val="150000"/>
              </a:lnSpc>
              <a:buFont typeface="Wingdings" pitchFamily="2" charset="2"/>
              <a:buChar char="ü"/>
            </a:pPr>
            <a:r>
              <a:rPr lang="en-US" b="1" dirty="0" smtClean="0">
                <a:solidFill>
                  <a:srgbClr val="0070C0"/>
                </a:solidFill>
                <a:latin typeface="Calibri" pitchFamily="34" charset="0"/>
              </a:rPr>
              <a:t>  KNOWLEDGE </a:t>
            </a:r>
            <a:r>
              <a:rPr lang="en-US" b="1" dirty="0">
                <a:solidFill>
                  <a:srgbClr val="0070C0"/>
                </a:solidFill>
                <a:latin typeface="Calibri" pitchFamily="34" charset="0"/>
              </a:rPr>
              <a:t>ON </a:t>
            </a:r>
            <a:r>
              <a:rPr lang="en-US" b="1" dirty="0" smtClean="0">
                <a:solidFill>
                  <a:srgbClr val="0070C0"/>
                </a:solidFill>
                <a:latin typeface="Calibri" pitchFamily="34" charset="0"/>
              </a:rPr>
              <a:t>FRAMES</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World frame</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Tool frame</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User frame</a:t>
            </a:r>
            <a:endParaRPr lang="en-US" b="1" dirty="0">
              <a:solidFill>
                <a:srgbClr val="00B0F0"/>
              </a:solidFill>
              <a:latin typeface="Calibri" pitchFamily="34" charset="0"/>
            </a:endParaRPr>
          </a:p>
          <a:p>
            <a:pPr>
              <a:lnSpc>
                <a:spcPct val="150000"/>
              </a:lnSpc>
              <a:buFont typeface="Wingdings" pitchFamily="2" charset="2"/>
              <a:buChar char="ü"/>
            </a:pPr>
            <a:r>
              <a:rPr lang="en-US" b="1" dirty="0" smtClean="0">
                <a:solidFill>
                  <a:srgbClr val="0070C0"/>
                </a:solidFill>
                <a:latin typeface="Calibri" pitchFamily="34" charset="0"/>
              </a:rPr>
              <a:t>  EDIT COMMANDS</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Usage of all Edit commands</a:t>
            </a:r>
          </a:p>
          <a:p>
            <a:pPr>
              <a:lnSpc>
                <a:spcPct val="150000"/>
              </a:lnSpc>
              <a:buFont typeface="Wingdings" pitchFamily="2" charset="2"/>
              <a:buChar char="ü"/>
            </a:pPr>
            <a:r>
              <a:rPr lang="en-US" b="1" dirty="0" smtClean="0">
                <a:solidFill>
                  <a:srgbClr val="0070C0"/>
                </a:solidFill>
                <a:latin typeface="Calibri" pitchFamily="34" charset="0"/>
              </a:rPr>
              <a:t>  INSTRUCTIONS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Basic instructions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Branch instructions </a:t>
            </a:r>
          </a:p>
          <a:p>
            <a:pPr>
              <a:lnSpc>
                <a:spcPct val="150000"/>
              </a:lnSpc>
              <a:buFont typeface="Wingdings" pitchFamily="2" charset="2"/>
              <a:buChar char="ü"/>
            </a:pPr>
            <a:r>
              <a:rPr lang="en-US" b="1" dirty="0" smtClean="0">
                <a:solidFill>
                  <a:srgbClr val="0070C0"/>
                </a:solidFill>
                <a:latin typeface="Calibri" pitchFamily="34" charset="0"/>
              </a:rPr>
              <a:t>  INFORMATION ON I/O’S</a:t>
            </a:r>
            <a:r>
              <a:rPr lang="en-US" b="1" dirty="0" smtClean="0">
                <a:solidFill>
                  <a:schemeClr val="accent2"/>
                </a:solidFill>
                <a:latin typeface="Calibri" pitchFamily="34" charset="0"/>
              </a:rPr>
              <a:t> </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Examples of I/O signals</a:t>
            </a:r>
          </a:p>
          <a:p>
            <a:pPr>
              <a:lnSpc>
                <a:spcPct val="150000"/>
              </a:lnSpc>
              <a:buFont typeface="Wingdings" pitchFamily="2" charset="2"/>
              <a:buChar char="ü"/>
            </a:pPr>
            <a:r>
              <a:rPr lang="en-US" b="1" dirty="0" smtClean="0">
                <a:solidFill>
                  <a:srgbClr val="0070C0"/>
                </a:solidFill>
                <a:latin typeface="Calibri" pitchFamily="34" charset="0"/>
              </a:rPr>
              <a:t>  PRACTICAL 3</a:t>
            </a:r>
            <a:endParaRPr lang="en-US" dirty="0" smtClean="0">
              <a:solidFill>
                <a:srgbClr val="0070C0"/>
              </a:solidFill>
            </a:endParaRPr>
          </a:p>
        </p:txBody>
      </p:sp>
      <p:sp>
        <p:nvSpPr>
          <p:cNvPr id="6" name="Rectangle 5"/>
          <p:cNvSpPr/>
          <p:nvPr/>
        </p:nvSpPr>
        <p:spPr>
          <a:xfrm>
            <a:off x="980707" y="1516780"/>
            <a:ext cx="6096000" cy="4662815"/>
          </a:xfrm>
          <a:prstGeom prst="rect">
            <a:avLst/>
          </a:prstGeom>
        </p:spPr>
        <p:txBody>
          <a:bodyPr>
            <a:spAutoFit/>
          </a:bodyPr>
          <a:lstStyle/>
          <a:p>
            <a:pPr>
              <a:lnSpc>
                <a:spcPct val="150000"/>
              </a:lnSpc>
              <a:buFont typeface="Wingdings" pitchFamily="2" charset="2"/>
              <a:buChar char="ü"/>
            </a:pPr>
            <a:r>
              <a:rPr lang="en-US" b="1" dirty="0" smtClean="0">
                <a:solidFill>
                  <a:srgbClr val="0070C0"/>
                </a:solidFill>
                <a:latin typeface="Calibri" pitchFamily="34" charset="0"/>
              </a:rPr>
              <a:t> JOGGING </a:t>
            </a:r>
            <a:r>
              <a:rPr lang="en-US" b="1" dirty="0">
                <a:solidFill>
                  <a:srgbClr val="0070C0"/>
                </a:solidFill>
                <a:latin typeface="Calibri" pitchFamily="34" charset="0"/>
              </a:rPr>
              <a:t>THE </a:t>
            </a:r>
            <a:r>
              <a:rPr lang="en-US" b="1" dirty="0" smtClean="0">
                <a:solidFill>
                  <a:srgbClr val="0070C0"/>
                </a:solidFill>
                <a:latin typeface="Calibri" pitchFamily="34" charset="0"/>
              </a:rPr>
              <a:t>ROBOT</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Types of jogging a Robot</a:t>
            </a:r>
          </a:p>
          <a:p>
            <a:pPr marL="742950" lvl="1" indent="-285750">
              <a:lnSpc>
                <a:spcPct val="150000"/>
              </a:lnSpc>
              <a:buFont typeface="Wingdings" panose="05000000000000000000" pitchFamily="2" charset="2"/>
              <a:buChar char="§"/>
            </a:pPr>
            <a:r>
              <a:rPr lang="en-US" b="1" dirty="0" smtClean="0">
                <a:solidFill>
                  <a:srgbClr val="00B0F0"/>
                </a:solidFill>
                <a:latin typeface="Calibri" pitchFamily="34" charset="0"/>
              </a:rPr>
              <a:t>      Types </a:t>
            </a:r>
            <a:r>
              <a:rPr lang="en-US" b="1" dirty="0">
                <a:solidFill>
                  <a:srgbClr val="00B0F0"/>
                </a:solidFill>
                <a:latin typeface="Calibri" pitchFamily="34" charset="0"/>
              </a:rPr>
              <a:t>of operation </a:t>
            </a:r>
            <a:r>
              <a:rPr lang="en-US" b="1" dirty="0" smtClean="0">
                <a:solidFill>
                  <a:srgbClr val="00B0F0"/>
                </a:solidFill>
                <a:latin typeface="Calibri" pitchFamily="34" charset="0"/>
              </a:rPr>
              <a:t>mode</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Sequence for jogging a Robot</a:t>
            </a:r>
          </a:p>
          <a:p>
            <a:pPr>
              <a:lnSpc>
                <a:spcPct val="150000"/>
              </a:lnSpc>
              <a:buFont typeface="Wingdings" pitchFamily="2" charset="2"/>
              <a:buChar char="ü"/>
            </a:pPr>
            <a:r>
              <a:rPr lang="en-US" b="1" dirty="0" smtClean="0">
                <a:solidFill>
                  <a:srgbClr val="0070C0"/>
                </a:solidFill>
                <a:latin typeface="Calibri" pitchFamily="34" charset="0"/>
              </a:rPr>
              <a:t>  </a:t>
            </a:r>
            <a:r>
              <a:rPr lang="en-US" b="1" dirty="0">
                <a:solidFill>
                  <a:srgbClr val="0070C0"/>
                </a:solidFill>
                <a:latin typeface="Calibri" pitchFamily="34" charset="0"/>
              </a:rPr>
              <a:t>PRACTICAL 1</a:t>
            </a:r>
          </a:p>
          <a:p>
            <a:pPr>
              <a:lnSpc>
                <a:spcPct val="150000"/>
              </a:lnSpc>
              <a:buFont typeface="Wingdings" pitchFamily="2" charset="2"/>
              <a:buChar char="ü"/>
            </a:pPr>
            <a:r>
              <a:rPr lang="en-US" b="1" dirty="0">
                <a:solidFill>
                  <a:srgbClr val="0070C0"/>
                </a:solidFill>
                <a:latin typeface="Calibri" pitchFamily="34" charset="0"/>
              </a:rPr>
              <a:t>  MOTION </a:t>
            </a:r>
            <a:r>
              <a:rPr lang="en-US" b="1" dirty="0" smtClean="0">
                <a:solidFill>
                  <a:srgbClr val="0070C0"/>
                </a:solidFill>
                <a:latin typeface="Calibri" pitchFamily="34" charset="0"/>
              </a:rPr>
              <a:t>INSTRUCTION</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Types of Interpolations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Motion speeds</a:t>
            </a:r>
          </a:p>
          <a:p>
            <a:pPr marL="742950" lvl="1" indent="-285750">
              <a:lnSpc>
                <a:spcPct val="150000"/>
              </a:lnSpc>
              <a:buFont typeface="Wingdings" panose="05000000000000000000" pitchFamily="2" charset="2"/>
              <a:buChar char="§"/>
            </a:pPr>
            <a:r>
              <a:rPr lang="en-US" b="1" dirty="0">
                <a:solidFill>
                  <a:srgbClr val="00B0F0"/>
                </a:solidFill>
                <a:latin typeface="Calibri" pitchFamily="34" charset="0"/>
              </a:rPr>
              <a:t> </a:t>
            </a:r>
            <a:r>
              <a:rPr lang="en-US" b="1" dirty="0" smtClean="0">
                <a:solidFill>
                  <a:srgbClr val="00B0F0"/>
                </a:solidFill>
                <a:latin typeface="Calibri" pitchFamily="34" charset="0"/>
              </a:rPr>
              <a:t>     Types of Terminations</a:t>
            </a:r>
            <a:endParaRPr lang="en-US" b="1" dirty="0">
              <a:solidFill>
                <a:srgbClr val="00B0F0"/>
              </a:solidFill>
              <a:latin typeface="Calibri" pitchFamily="34" charset="0"/>
            </a:endParaRPr>
          </a:p>
          <a:p>
            <a:pPr>
              <a:lnSpc>
                <a:spcPct val="150000"/>
              </a:lnSpc>
              <a:buFont typeface="Wingdings" pitchFamily="2" charset="2"/>
              <a:buChar char="ü"/>
            </a:pPr>
            <a:r>
              <a:rPr lang="en-US" b="1" dirty="0">
                <a:solidFill>
                  <a:srgbClr val="0070C0"/>
                </a:solidFill>
                <a:latin typeface="Calibri" pitchFamily="34" charset="0"/>
              </a:rPr>
              <a:t>  CREATING </a:t>
            </a:r>
            <a:r>
              <a:rPr lang="en-US" b="1" dirty="0" smtClean="0">
                <a:solidFill>
                  <a:srgbClr val="0070C0"/>
                </a:solidFill>
                <a:latin typeface="Calibri" pitchFamily="34" charset="0"/>
              </a:rPr>
              <a:t>PROGRAMS</a:t>
            </a:r>
            <a:endParaRPr lang="en-US" b="1" dirty="0">
              <a:solidFill>
                <a:srgbClr val="0070C0"/>
              </a:solidFill>
              <a:latin typeface="Calibri" pitchFamily="34" charset="0"/>
            </a:endParaRPr>
          </a:p>
          <a:p>
            <a:pPr>
              <a:lnSpc>
                <a:spcPct val="150000"/>
              </a:lnSpc>
              <a:buFont typeface="Wingdings" pitchFamily="2" charset="2"/>
              <a:buChar char="ü"/>
            </a:pPr>
            <a:r>
              <a:rPr lang="en-US" b="1" dirty="0" smtClean="0">
                <a:solidFill>
                  <a:srgbClr val="0070C0"/>
                </a:solidFill>
                <a:latin typeface="Calibri" pitchFamily="34" charset="0"/>
              </a:rPr>
              <a:t>  </a:t>
            </a:r>
            <a:r>
              <a:rPr lang="en-US" b="1" dirty="0">
                <a:solidFill>
                  <a:srgbClr val="0070C0"/>
                </a:solidFill>
                <a:latin typeface="Calibri" pitchFamily="34" charset="0"/>
              </a:rPr>
              <a:t>PRACTICAL 2</a:t>
            </a:r>
            <a:endParaRPr lang="en-IN" dirty="0">
              <a:solidFill>
                <a:srgbClr val="0070C0"/>
              </a:solidFill>
            </a:endParaRPr>
          </a:p>
        </p:txBody>
      </p:sp>
    </p:spTree>
    <p:extLst>
      <p:ext uri="{BB962C8B-B14F-4D97-AF65-F5344CB8AC3E}">
        <p14:creationId xmlns:p14="http://schemas.microsoft.com/office/powerpoint/2010/main" xmlns="" val="271641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01670" y="422727"/>
            <a:ext cx="3112034" cy="492443"/>
          </a:xfrm>
          <a:prstGeom prst="rect">
            <a:avLst/>
          </a:prstGeom>
        </p:spPr>
        <p:txBody>
          <a:bodyPr wrap="square">
            <a:spAutoFit/>
          </a:bodyPr>
          <a:lstStyle/>
          <a:p>
            <a:pPr algn="ctr">
              <a:defRPr/>
            </a:pPr>
            <a:r>
              <a:rPr lang="en-US" sz="2600" b="1" dirty="0" smtClean="0">
                <a:solidFill>
                  <a:srgbClr val="FF0000"/>
                </a:solidFill>
                <a:latin typeface="Calibri" pitchFamily="34" charset="0"/>
              </a:rPr>
              <a:t>NUMBER </a:t>
            </a:r>
            <a:r>
              <a:rPr lang="en-US" sz="2600" b="1" dirty="0">
                <a:solidFill>
                  <a:srgbClr val="FF0000"/>
                </a:solidFill>
                <a:latin typeface="Calibri" pitchFamily="34" charset="0"/>
              </a:rPr>
              <a:t>OF AXES</a:t>
            </a:r>
          </a:p>
        </p:txBody>
      </p:sp>
      <p:sp>
        <p:nvSpPr>
          <p:cNvPr id="8" name="Rectangle 7"/>
          <p:cNvSpPr/>
          <p:nvPr/>
        </p:nvSpPr>
        <p:spPr>
          <a:xfrm>
            <a:off x="702837" y="926320"/>
            <a:ext cx="11062952" cy="3170099"/>
          </a:xfrm>
          <a:prstGeom prst="rect">
            <a:avLst/>
          </a:prstGeom>
        </p:spPr>
        <p:txBody>
          <a:bodyPr wrap="square">
            <a:spAutoFit/>
          </a:bodyPr>
          <a:lstStyle/>
          <a:p>
            <a:pPr>
              <a:buFont typeface="Wingdings" pitchFamily="2" charset="2"/>
              <a:buChar char="Ø"/>
            </a:pPr>
            <a:r>
              <a:rPr lang="en-US" sz="2000" b="1" dirty="0">
                <a:solidFill>
                  <a:srgbClr val="0070C0"/>
                </a:solidFill>
                <a:latin typeface="Calibri" pitchFamily="34" charset="0"/>
                <a:cs typeface="Calibri" panose="020F0502020204030204" pitchFamily="34" charset="0"/>
              </a:rPr>
              <a:t> </a:t>
            </a:r>
            <a:r>
              <a:rPr lang="en-IN" sz="2000" b="1" dirty="0">
                <a:solidFill>
                  <a:srgbClr val="0070C0"/>
                </a:solidFill>
                <a:latin typeface="Calibri" panose="020F0502020204030204" pitchFamily="34" charset="0"/>
                <a:cs typeface="Calibri" panose="020F0502020204030204" pitchFamily="34" charset="0"/>
              </a:rPr>
              <a:t>The individual links of each robot manipulator are connected with mechanical joints - each serves as an axis of movement</a:t>
            </a:r>
            <a:endParaRPr lang="en-US" sz="2000" b="1" dirty="0">
              <a:solidFill>
                <a:srgbClr val="0070C0"/>
              </a:solidFill>
              <a:latin typeface="Calibri" pitchFamily="34" charset="0"/>
              <a:cs typeface="Calibri" panose="020F0502020204030204" pitchFamily="34" charset="0"/>
            </a:endParaRPr>
          </a:p>
          <a:p>
            <a:pPr>
              <a:buFont typeface="Wingdings" pitchFamily="2" charset="2"/>
              <a:buChar char="Ø"/>
            </a:pPr>
            <a:endParaRPr lang="en-US" sz="2000" b="1" dirty="0">
              <a:solidFill>
                <a:srgbClr val="0070C0"/>
              </a:solidFill>
              <a:latin typeface="Calibri" pitchFamily="34" charset="0"/>
              <a:cs typeface="Calibri" panose="020F0502020204030204" pitchFamily="34" charset="0"/>
            </a:endParaRPr>
          </a:p>
          <a:p>
            <a:pPr>
              <a:buFont typeface="Wingdings" pitchFamily="2" charset="2"/>
              <a:buChar char="Ø"/>
            </a:pPr>
            <a:r>
              <a:rPr lang="en-IN" sz="2000" b="1" dirty="0">
                <a:solidFill>
                  <a:srgbClr val="0070C0"/>
                </a:solidFill>
                <a:latin typeface="Calibri" panose="020F0502020204030204" pitchFamily="34" charset="0"/>
                <a:cs typeface="Calibri" panose="020F0502020204030204" pitchFamily="34" charset="0"/>
              </a:rPr>
              <a:t>The number and placement of axes determines the flexibility of each model. </a:t>
            </a:r>
          </a:p>
          <a:p>
            <a:endParaRPr lang="en-US" sz="2000" b="1" dirty="0">
              <a:solidFill>
                <a:srgbClr val="0070C0"/>
              </a:solidFill>
              <a:latin typeface="Calibri" pitchFamily="34" charset="0"/>
              <a:cs typeface="Calibri" panose="020F0502020204030204" pitchFamily="34" charset="0"/>
            </a:endParaRPr>
          </a:p>
          <a:p>
            <a:pPr>
              <a:buFont typeface="Wingdings" pitchFamily="2" charset="2"/>
              <a:buChar char="Ø"/>
            </a:pPr>
            <a:r>
              <a:rPr lang="en-US" sz="2000" b="1" dirty="0">
                <a:solidFill>
                  <a:srgbClr val="0070C0"/>
                </a:solidFill>
                <a:latin typeface="Calibri" pitchFamily="34" charset="0"/>
                <a:cs typeface="Calibri" panose="020F0502020204030204" pitchFamily="34" charset="0"/>
              </a:rPr>
              <a:t> In a 6 axis robot, the first three axes of a robot are known as the major axes because they help in positioning the wrist at a required point on the work piece.</a:t>
            </a:r>
          </a:p>
          <a:p>
            <a:pPr>
              <a:buFont typeface="Wingdings" pitchFamily="2" charset="2"/>
              <a:buChar char="Ø"/>
            </a:pPr>
            <a:endParaRPr lang="en-US" sz="2000" b="1" dirty="0">
              <a:solidFill>
                <a:srgbClr val="0070C0"/>
              </a:solidFill>
              <a:latin typeface="Calibri" pitchFamily="34" charset="0"/>
              <a:cs typeface="Calibri" panose="020F0502020204030204" pitchFamily="34" charset="0"/>
            </a:endParaRPr>
          </a:p>
          <a:p>
            <a:pPr>
              <a:buFont typeface="Wingdings" pitchFamily="2" charset="2"/>
              <a:buChar char="Ø"/>
            </a:pPr>
            <a:r>
              <a:rPr lang="en-US" sz="2000" b="1" dirty="0">
                <a:solidFill>
                  <a:srgbClr val="0070C0"/>
                </a:solidFill>
                <a:latin typeface="Calibri" pitchFamily="34" charset="0"/>
                <a:cs typeface="Calibri" panose="020F0502020204030204" pitchFamily="34" charset="0"/>
              </a:rPr>
              <a:t>The last three axes of a robot are called as the minor axes because they allow the wrist to reorient in any required direction without changing its position.</a:t>
            </a:r>
          </a:p>
        </p:txBody>
      </p:sp>
      <p:pic>
        <p:nvPicPr>
          <p:cNvPr id="4098" name="Picture 2" descr="http://img.directindustry.com/images_di/photo-g/scara-robot-4-axis-light-duty-industrial-17645-2344231.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06013" y="4096419"/>
            <a:ext cx="2646142" cy="2515267"/>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www.fanuc.eu/%7E/media/corporate/products/robots/lrmate/generic/400x600/int-ro-pr-lrm2007h-l-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59623" y="4120563"/>
            <a:ext cx="1798064" cy="269709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2569028" y="6274998"/>
            <a:ext cx="780214"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4 axis</a:t>
            </a:r>
            <a:endParaRPr lang="en-IN" sz="2000" b="1" dirty="0">
              <a:solidFill>
                <a:srgbClr val="0070C0"/>
              </a:solidFill>
              <a:latin typeface="Calibri" panose="020F0502020204030204" pitchFamily="34" charset="0"/>
              <a:cs typeface="Calibri" panose="020F0502020204030204" pitchFamily="34" charset="0"/>
            </a:endParaRPr>
          </a:p>
        </p:txBody>
      </p:sp>
      <p:sp>
        <p:nvSpPr>
          <p:cNvPr id="14" name="TextBox 13"/>
          <p:cNvSpPr txBox="1"/>
          <p:nvPr/>
        </p:nvSpPr>
        <p:spPr>
          <a:xfrm>
            <a:off x="4886849" y="6527945"/>
            <a:ext cx="780214"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5 axis</a:t>
            </a:r>
            <a:endParaRPr lang="en-IN" sz="2000" b="1" dirty="0">
              <a:solidFill>
                <a:srgbClr val="0070C0"/>
              </a:solidFill>
              <a:latin typeface="Calibri" panose="020F0502020204030204" pitchFamily="34" charset="0"/>
              <a:cs typeface="Calibri" panose="020F0502020204030204" pitchFamily="34" charset="0"/>
            </a:endParaRPr>
          </a:p>
        </p:txBody>
      </p:sp>
      <p:sp>
        <p:nvSpPr>
          <p:cNvPr id="15" name="TextBox 14"/>
          <p:cNvSpPr txBox="1"/>
          <p:nvPr/>
        </p:nvSpPr>
        <p:spPr>
          <a:xfrm>
            <a:off x="6734754" y="6482467"/>
            <a:ext cx="780214"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6 axis</a:t>
            </a:r>
            <a:endParaRPr lang="en-IN" sz="2000" b="1" dirty="0">
              <a:solidFill>
                <a:srgbClr val="0070C0"/>
              </a:solidFill>
              <a:latin typeface="Calibri" panose="020F0502020204030204" pitchFamily="34" charset="0"/>
              <a:cs typeface="Calibri" panose="020F0502020204030204" pitchFamily="34" charset="0"/>
            </a:endParaRPr>
          </a:p>
        </p:txBody>
      </p:sp>
      <p:sp>
        <p:nvSpPr>
          <p:cNvPr id="16" name="TextBox 15"/>
          <p:cNvSpPr txBox="1"/>
          <p:nvPr/>
        </p:nvSpPr>
        <p:spPr>
          <a:xfrm>
            <a:off x="9945705" y="6333565"/>
            <a:ext cx="780214"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7 axis</a:t>
            </a:r>
            <a:endParaRPr lang="en-IN" sz="2000" b="1" dirty="0">
              <a:solidFill>
                <a:srgbClr val="0070C0"/>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4" cstate="print"/>
          <a:stretch>
            <a:fillRect/>
          </a:stretch>
        </p:blipFill>
        <p:spPr>
          <a:xfrm>
            <a:off x="6469712" y="4100121"/>
            <a:ext cx="1772724" cy="2483429"/>
          </a:xfrm>
          <a:prstGeom prst="rect">
            <a:avLst/>
          </a:prstGeom>
        </p:spPr>
      </p:pic>
      <p:pic>
        <p:nvPicPr>
          <p:cNvPr id="6148" name="Picture 4" descr="http://www.easomeng.com/industrial-automation-images/floor-mount-robot-transfer-unit-belt-drive.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475244" y="3962908"/>
            <a:ext cx="2764842" cy="28950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298843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4773" t="30312" r="33329" b="16642"/>
          <a:stretch>
            <a:fillRect/>
          </a:stretch>
        </p:blipFill>
        <p:spPr bwMode="auto">
          <a:xfrm>
            <a:off x="3122279" y="1077686"/>
            <a:ext cx="6016598" cy="5186722"/>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34165642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032" y="1895693"/>
            <a:ext cx="6791506" cy="3785652"/>
          </a:xfrm>
          <a:prstGeom prst="rect">
            <a:avLst/>
          </a:prstGeom>
        </p:spPr>
        <p:txBody>
          <a:bodyPr wrap="square">
            <a:spAutoFit/>
          </a:bodyPr>
          <a:lstStyle/>
          <a:p>
            <a:pPr>
              <a:buFont typeface="Wingdings" pitchFamily="2" charset="2"/>
              <a:buChar char="Ø"/>
            </a:pPr>
            <a:r>
              <a:rPr lang="en-US" sz="2400" b="1" dirty="0">
                <a:solidFill>
                  <a:srgbClr val="0070C0"/>
                </a:solidFill>
                <a:latin typeface="Calibri" pitchFamily="34" charset="0"/>
              </a:rPr>
              <a:t>The first three axes of a robot are known as the major axes because they help in positioning the wrist at a required point on the work piece</a:t>
            </a:r>
            <a:r>
              <a:rPr lang="en-US" sz="2400" b="1" dirty="0" smtClean="0">
                <a:solidFill>
                  <a:srgbClr val="0070C0"/>
                </a:solidFill>
                <a:latin typeface="Calibri" pitchFamily="34" charset="0"/>
              </a:rPr>
              <a:t>.</a:t>
            </a:r>
          </a:p>
          <a:p>
            <a:r>
              <a:rPr lang="en-US" sz="2400" b="1" dirty="0">
                <a:solidFill>
                  <a:srgbClr val="0070C0"/>
                </a:solidFill>
                <a:latin typeface="Calibri" pitchFamily="34" charset="0"/>
              </a:rPr>
              <a:t> </a:t>
            </a:r>
            <a:r>
              <a:rPr lang="en-US" sz="2400" b="1" dirty="0" smtClean="0">
                <a:solidFill>
                  <a:srgbClr val="0070C0"/>
                </a:solidFill>
                <a:latin typeface="Calibri" pitchFamily="34" charset="0"/>
              </a:rPr>
              <a:t> ( J1 , J2 , J3 )</a:t>
            </a:r>
            <a:endParaRPr lang="en-US" sz="2400" b="1" dirty="0">
              <a:solidFill>
                <a:srgbClr val="0070C0"/>
              </a:solidFill>
              <a:latin typeface="Calibri" pitchFamily="34" charset="0"/>
            </a:endParaRPr>
          </a:p>
          <a:p>
            <a:pPr>
              <a:buFont typeface="Wingdings" pitchFamily="2" charset="2"/>
              <a:buChar char="Ø"/>
            </a:pPr>
            <a:endParaRPr lang="en-US" sz="2400" b="1" dirty="0">
              <a:solidFill>
                <a:srgbClr val="0070C0"/>
              </a:solidFill>
              <a:latin typeface="Calibri" pitchFamily="34" charset="0"/>
            </a:endParaRPr>
          </a:p>
          <a:p>
            <a:pPr>
              <a:buFont typeface="Wingdings" pitchFamily="2" charset="2"/>
              <a:buChar char="Ø"/>
            </a:pPr>
            <a:r>
              <a:rPr lang="en-US" sz="2400" b="1" dirty="0">
                <a:solidFill>
                  <a:srgbClr val="0070C0"/>
                </a:solidFill>
                <a:latin typeface="Calibri" pitchFamily="34" charset="0"/>
              </a:rPr>
              <a:t>The last three axes of a robot are called as the minor axes because they allow the wrist to reorient in any required direction without changing its position</a:t>
            </a:r>
            <a:r>
              <a:rPr lang="en-US" sz="2400" b="1" dirty="0" smtClean="0">
                <a:solidFill>
                  <a:srgbClr val="0070C0"/>
                </a:solidFill>
                <a:latin typeface="Calibri" pitchFamily="34" charset="0"/>
              </a:rPr>
              <a:t>.</a:t>
            </a:r>
          </a:p>
          <a:p>
            <a:r>
              <a:rPr lang="en-US" sz="2400" b="1" dirty="0">
                <a:solidFill>
                  <a:srgbClr val="0070C0"/>
                </a:solidFill>
                <a:latin typeface="Calibri" pitchFamily="34" charset="0"/>
              </a:rPr>
              <a:t> ( </a:t>
            </a:r>
            <a:r>
              <a:rPr lang="en-US" sz="2400" b="1" dirty="0" smtClean="0">
                <a:solidFill>
                  <a:srgbClr val="0070C0"/>
                </a:solidFill>
                <a:latin typeface="Calibri" pitchFamily="34" charset="0"/>
              </a:rPr>
              <a:t>J4 </a:t>
            </a:r>
            <a:r>
              <a:rPr lang="en-US" sz="2400" b="1" dirty="0">
                <a:solidFill>
                  <a:srgbClr val="0070C0"/>
                </a:solidFill>
                <a:latin typeface="Calibri" pitchFamily="34" charset="0"/>
              </a:rPr>
              <a:t>, </a:t>
            </a:r>
            <a:r>
              <a:rPr lang="en-US" sz="2400" b="1" dirty="0" smtClean="0">
                <a:solidFill>
                  <a:srgbClr val="0070C0"/>
                </a:solidFill>
                <a:latin typeface="Calibri" pitchFamily="34" charset="0"/>
              </a:rPr>
              <a:t>J5 </a:t>
            </a:r>
            <a:r>
              <a:rPr lang="en-US" sz="2400" b="1" dirty="0">
                <a:solidFill>
                  <a:srgbClr val="0070C0"/>
                </a:solidFill>
                <a:latin typeface="Calibri" pitchFamily="34" charset="0"/>
              </a:rPr>
              <a:t>, </a:t>
            </a:r>
            <a:r>
              <a:rPr lang="en-US" sz="2400" b="1" dirty="0" smtClean="0">
                <a:solidFill>
                  <a:srgbClr val="0070C0"/>
                </a:solidFill>
                <a:latin typeface="Calibri" pitchFamily="34" charset="0"/>
              </a:rPr>
              <a:t>J6 </a:t>
            </a:r>
            <a:r>
              <a:rPr lang="en-US" sz="2400" b="1" dirty="0">
                <a:solidFill>
                  <a:srgbClr val="0070C0"/>
                </a:solidFill>
                <a:latin typeface="Calibri" pitchFamily="34" charset="0"/>
              </a:rPr>
              <a:t>)</a:t>
            </a:r>
          </a:p>
        </p:txBody>
      </p:sp>
      <p:sp>
        <p:nvSpPr>
          <p:cNvPr id="3" name="Rectangle 2"/>
          <p:cNvSpPr/>
          <p:nvPr/>
        </p:nvSpPr>
        <p:spPr>
          <a:xfrm>
            <a:off x="3269851" y="659202"/>
            <a:ext cx="5832430" cy="492443"/>
          </a:xfrm>
          <a:prstGeom prst="rect">
            <a:avLst/>
          </a:prstGeom>
        </p:spPr>
        <p:txBody>
          <a:bodyPr wrap="none">
            <a:spAutoFit/>
          </a:bodyPr>
          <a:lstStyle/>
          <a:p>
            <a:pPr algn="just"/>
            <a:r>
              <a:rPr lang="en-US" sz="2600" b="1" dirty="0">
                <a:solidFill>
                  <a:srgbClr val="FF0000"/>
                </a:solidFill>
                <a:latin typeface="Calibri" pitchFamily="34" charset="0"/>
                <a:ea typeface="+mj-ea"/>
                <a:cs typeface="+mj-cs"/>
              </a:rPr>
              <a:t>THE MAJOR AND MINOR AXIS OF ROBOT</a:t>
            </a:r>
          </a:p>
        </p:txBody>
      </p:sp>
      <p:pic>
        <p:nvPicPr>
          <p:cNvPr id="5" name="Picture 4"/>
          <p:cNvPicPr>
            <a:picLocks noChangeAspect="1"/>
          </p:cNvPicPr>
          <p:nvPr/>
        </p:nvPicPr>
        <p:blipFill>
          <a:blip r:embed="rId2" cstate="print"/>
          <a:stretch>
            <a:fillRect/>
          </a:stretch>
        </p:blipFill>
        <p:spPr>
          <a:xfrm>
            <a:off x="7560710" y="1769085"/>
            <a:ext cx="4162513" cy="4322226"/>
          </a:xfrm>
          <a:prstGeom prst="rect">
            <a:avLst/>
          </a:prstGeom>
        </p:spPr>
      </p:pic>
    </p:spTree>
    <p:extLst>
      <p:ext uri="{BB962C8B-B14F-4D97-AF65-F5344CB8AC3E}">
        <p14:creationId xmlns:p14="http://schemas.microsoft.com/office/powerpoint/2010/main" xmlns="" val="24275846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1244254" y="5677823"/>
            <a:ext cx="2337499" cy="595291"/>
          </a:xfrm>
          <a:prstGeom prst="rect">
            <a:avLst/>
          </a:prstGeom>
        </p:spPr>
        <p:txBody>
          <a:bodyPr wrap="none">
            <a:spAutoFit/>
          </a:bodyPr>
          <a:lstStyle/>
          <a:p>
            <a:r>
              <a:rPr lang="en-US" sz="1634" b="1" dirty="0">
                <a:solidFill>
                  <a:srgbClr val="0070C0"/>
                </a:solidFill>
                <a:latin typeface="Calibri" pitchFamily="34" charset="0"/>
              </a:rPr>
              <a:t>Mitsubishi Electric Corp, </a:t>
            </a:r>
          </a:p>
          <a:p>
            <a:r>
              <a:rPr lang="en-US" sz="1634" b="1" dirty="0">
                <a:solidFill>
                  <a:srgbClr val="0070C0"/>
                </a:solidFill>
                <a:latin typeface="Calibri" pitchFamily="34" charset="0"/>
              </a:rPr>
              <a:t>                Japan</a:t>
            </a:r>
          </a:p>
        </p:txBody>
      </p:sp>
      <p:grpSp>
        <p:nvGrpSpPr>
          <p:cNvPr id="10" name="Group 33"/>
          <p:cNvGrpSpPr/>
          <p:nvPr/>
        </p:nvGrpSpPr>
        <p:grpSpPr>
          <a:xfrm>
            <a:off x="1359385" y="1251168"/>
            <a:ext cx="9674367" cy="5044604"/>
            <a:chOff x="-66879" y="1263650"/>
            <a:chExt cx="11021292" cy="5634860"/>
          </a:xfrm>
        </p:grpSpPr>
        <p:pic>
          <p:nvPicPr>
            <p:cNvPr id="2" name="Picture 2" descr="Image result for fanuc robots"/>
            <p:cNvPicPr>
              <a:picLocks noChangeAspect="1" noChangeArrowheads="1"/>
            </p:cNvPicPr>
            <p:nvPr/>
          </p:nvPicPr>
          <p:blipFill>
            <a:blip r:embed="rId2" cstate="print"/>
            <a:srcRect/>
            <a:stretch>
              <a:fillRect/>
            </a:stretch>
          </p:blipFill>
          <p:spPr bwMode="auto">
            <a:xfrm>
              <a:off x="-66879" y="1263650"/>
              <a:ext cx="2590800" cy="2093367"/>
            </a:xfrm>
            <a:prstGeom prst="rect">
              <a:avLst/>
            </a:prstGeom>
            <a:noFill/>
          </p:spPr>
        </p:pic>
        <p:pic>
          <p:nvPicPr>
            <p:cNvPr id="3" name="Picture 4" descr="Image result for ABB robots"/>
            <p:cNvPicPr>
              <a:picLocks noChangeAspect="1" noChangeArrowheads="1"/>
            </p:cNvPicPr>
            <p:nvPr/>
          </p:nvPicPr>
          <p:blipFill>
            <a:blip r:embed="rId3" cstate="print"/>
            <a:srcRect/>
            <a:stretch>
              <a:fillRect/>
            </a:stretch>
          </p:blipFill>
          <p:spPr bwMode="auto">
            <a:xfrm>
              <a:off x="4888706" y="1356766"/>
              <a:ext cx="1239762" cy="1952625"/>
            </a:xfrm>
            <a:prstGeom prst="rect">
              <a:avLst/>
            </a:prstGeom>
            <a:noFill/>
          </p:spPr>
        </p:pic>
        <p:pic>
          <p:nvPicPr>
            <p:cNvPr id="4" name="Picture 6" descr="Image result for kuka robots"/>
            <p:cNvPicPr>
              <a:picLocks noChangeAspect="1" noChangeArrowheads="1"/>
            </p:cNvPicPr>
            <p:nvPr/>
          </p:nvPicPr>
          <p:blipFill>
            <a:blip r:embed="rId4" cstate="print"/>
            <a:srcRect/>
            <a:stretch>
              <a:fillRect/>
            </a:stretch>
          </p:blipFill>
          <p:spPr bwMode="auto">
            <a:xfrm>
              <a:off x="2690585" y="1432966"/>
              <a:ext cx="1415142" cy="1981200"/>
            </a:xfrm>
            <a:prstGeom prst="rect">
              <a:avLst/>
            </a:prstGeom>
            <a:noFill/>
          </p:spPr>
        </p:pic>
        <p:pic>
          <p:nvPicPr>
            <p:cNvPr id="5" name="Picture 8" descr="Image result for nachi robots"/>
            <p:cNvPicPr>
              <a:picLocks noChangeAspect="1" noChangeArrowheads="1"/>
            </p:cNvPicPr>
            <p:nvPr/>
          </p:nvPicPr>
          <p:blipFill>
            <a:blip r:embed="rId5" cstate="print"/>
            <a:srcRect/>
            <a:stretch>
              <a:fillRect/>
            </a:stretch>
          </p:blipFill>
          <p:spPr bwMode="auto">
            <a:xfrm>
              <a:off x="2533015" y="4209120"/>
              <a:ext cx="1371600" cy="1998407"/>
            </a:xfrm>
            <a:prstGeom prst="rect">
              <a:avLst/>
            </a:prstGeom>
            <a:noFill/>
          </p:spPr>
        </p:pic>
        <p:pic>
          <p:nvPicPr>
            <p:cNvPr id="6" name="Picture 14" descr="Image result for motoman arc robots"/>
            <p:cNvPicPr>
              <a:picLocks noChangeAspect="1" noChangeArrowheads="1"/>
            </p:cNvPicPr>
            <p:nvPr/>
          </p:nvPicPr>
          <p:blipFill>
            <a:blip r:embed="rId6" cstate="print"/>
            <a:srcRect/>
            <a:stretch>
              <a:fillRect/>
            </a:stretch>
          </p:blipFill>
          <p:spPr bwMode="auto">
            <a:xfrm>
              <a:off x="8929891" y="1432966"/>
              <a:ext cx="1295400" cy="1911591"/>
            </a:xfrm>
            <a:prstGeom prst="rect">
              <a:avLst/>
            </a:prstGeom>
            <a:noFill/>
          </p:spPr>
        </p:pic>
        <p:pic>
          <p:nvPicPr>
            <p:cNvPr id="7" name="Picture 22" descr="Image result for kawasaki robots"/>
            <p:cNvPicPr>
              <a:picLocks noChangeAspect="1" noChangeArrowheads="1"/>
            </p:cNvPicPr>
            <p:nvPr/>
          </p:nvPicPr>
          <p:blipFill>
            <a:blip r:embed="rId7" cstate="print"/>
            <a:srcRect/>
            <a:stretch>
              <a:fillRect/>
            </a:stretch>
          </p:blipFill>
          <p:spPr bwMode="auto">
            <a:xfrm>
              <a:off x="6923932" y="1356766"/>
              <a:ext cx="1202795" cy="1979457"/>
            </a:xfrm>
            <a:prstGeom prst="rect">
              <a:avLst/>
            </a:prstGeom>
            <a:noFill/>
          </p:spPr>
        </p:pic>
        <p:pic>
          <p:nvPicPr>
            <p:cNvPr id="8" name="Picture 30" descr="Image result for mitsubishi robots"/>
            <p:cNvPicPr>
              <a:picLocks noChangeAspect="1" noChangeArrowheads="1"/>
            </p:cNvPicPr>
            <p:nvPr/>
          </p:nvPicPr>
          <p:blipFill>
            <a:blip r:embed="rId8" cstate="print"/>
            <a:srcRect/>
            <a:stretch>
              <a:fillRect/>
            </a:stretch>
          </p:blipFill>
          <p:spPr bwMode="auto">
            <a:xfrm>
              <a:off x="405829" y="4099966"/>
              <a:ext cx="1371600" cy="2153182"/>
            </a:xfrm>
            <a:prstGeom prst="rect">
              <a:avLst/>
            </a:prstGeom>
            <a:noFill/>
          </p:spPr>
        </p:pic>
        <p:pic>
          <p:nvPicPr>
            <p:cNvPr id="9" name="Picture 26" descr="Image result for panasonic robots"/>
            <p:cNvPicPr>
              <a:picLocks noChangeAspect="1" noChangeArrowheads="1"/>
            </p:cNvPicPr>
            <p:nvPr/>
          </p:nvPicPr>
          <p:blipFill>
            <a:blip r:embed="rId9" cstate="print"/>
            <a:srcRect/>
            <a:stretch>
              <a:fillRect/>
            </a:stretch>
          </p:blipFill>
          <p:spPr bwMode="auto">
            <a:xfrm>
              <a:off x="6701805" y="4176166"/>
              <a:ext cx="1529550" cy="1962151"/>
            </a:xfrm>
            <a:prstGeom prst="rect">
              <a:avLst/>
            </a:prstGeom>
            <a:noFill/>
          </p:spPr>
        </p:pic>
        <p:pic>
          <p:nvPicPr>
            <p:cNvPr id="26633" name="Picture 9" descr="C:\Documents and Settings\darshan.sampath\Desktop\images.jpg"/>
            <p:cNvPicPr>
              <a:picLocks noChangeAspect="1" noChangeArrowheads="1"/>
            </p:cNvPicPr>
            <p:nvPr/>
          </p:nvPicPr>
          <p:blipFill>
            <a:blip r:embed="rId10" cstate="print"/>
            <a:srcRect/>
            <a:stretch>
              <a:fillRect/>
            </a:stretch>
          </p:blipFill>
          <p:spPr bwMode="auto">
            <a:xfrm>
              <a:off x="8432868" y="4176166"/>
              <a:ext cx="2057400" cy="2057400"/>
            </a:xfrm>
            <a:prstGeom prst="rect">
              <a:avLst/>
            </a:prstGeom>
            <a:noFill/>
          </p:spPr>
        </p:pic>
        <p:pic>
          <p:nvPicPr>
            <p:cNvPr id="26636" name="Picture 12" descr="C:\Documents and Settings\darshan.sampath\Desktop\download (1).jpg"/>
            <p:cNvPicPr>
              <a:picLocks noChangeAspect="1" noChangeArrowheads="1"/>
            </p:cNvPicPr>
            <p:nvPr/>
          </p:nvPicPr>
          <p:blipFill>
            <a:blip r:embed="rId11" cstate="print"/>
            <a:srcRect/>
            <a:stretch>
              <a:fillRect/>
            </a:stretch>
          </p:blipFill>
          <p:spPr bwMode="auto">
            <a:xfrm>
              <a:off x="4736306" y="4121829"/>
              <a:ext cx="1389143" cy="2133600"/>
            </a:xfrm>
            <a:prstGeom prst="rect">
              <a:avLst/>
            </a:prstGeom>
            <a:noFill/>
          </p:spPr>
        </p:pic>
        <p:sp>
          <p:nvSpPr>
            <p:cNvPr id="24" name="Rectangle 23"/>
            <p:cNvSpPr/>
            <p:nvPr/>
          </p:nvSpPr>
          <p:spPr>
            <a:xfrm>
              <a:off x="104878" y="3349634"/>
              <a:ext cx="1997188" cy="384041"/>
            </a:xfrm>
            <a:prstGeom prst="rect">
              <a:avLst/>
            </a:prstGeom>
          </p:spPr>
          <p:txBody>
            <a:bodyPr wrap="none">
              <a:spAutoFit/>
            </a:bodyPr>
            <a:lstStyle/>
            <a:p>
              <a:r>
                <a:rPr lang="en-US" sz="1634" b="1" dirty="0">
                  <a:solidFill>
                    <a:srgbClr val="0070C0"/>
                  </a:solidFill>
                  <a:latin typeface="Calibri" pitchFamily="34" charset="0"/>
                </a:rPr>
                <a:t>Fanuc Corp, Japan</a:t>
              </a:r>
            </a:p>
          </p:txBody>
        </p:sp>
        <p:sp>
          <p:nvSpPr>
            <p:cNvPr id="25" name="Rectangle 24"/>
            <p:cNvSpPr/>
            <p:nvPr/>
          </p:nvSpPr>
          <p:spPr>
            <a:xfrm>
              <a:off x="4279106" y="3349634"/>
              <a:ext cx="1879143" cy="384041"/>
            </a:xfrm>
            <a:prstGeom prst="rect">
              <a:avLst/>
            </a:prstGeom>
          </p:spPr>
          <p:txBody>
            <a:bodyPr wrap="none">
              <a:spAutoFit/>
            </a:bodyPr>
            <a:lstStyle/>
            <a:p>
              <a:r>
                <a:rPr lang="en-US" sz="1634" b="1" dirty="0">
                  <a:solidFill>
                    <a:srgbClr val="0070C0"/>
                  </a:solidFill>
                  <a:latin typeface="Calibri" pitchFamily="34" charset="0"/>
                </a:rPr>
                <a:t>ABB Ltd, Sweden</a:t>
              </a:r>
            </a:p>
          </p:txBody>
        </p:sp>
        <p:sp>
          <p:nvSpPr>
            <p:cNvPr id="26" name="Rectangle 25"/>
            <p:cNvSpPr/>
            <p:nvPr/>
          </p:nvSpPr>
          <p:spPr>
            <a:xfrm>
              <a:off x="2145506" y="3337966"/>
              <a:ext cx="2065852" cy="384041"/>
            </a:xfrm>
            <a:prstGeom prst="rect">
              <a:avLst/>
            </a:prstGeom>
          </p:spPr>
          <p:txBody>
            <a:bodyPr wrap="none">
              <a:spAutoFit/>
            </a:bodyPr>
            <a:lstStyle/>
            <a:p>
              <a:r>
                <a:rPr lang="en-US" sz="1634" b="1" dirty="0">
                  <a:solidFill>
                    <a:srgbClr val="0070C0"/>
                  </a:solidFill>
                  <a:latin typeface="Calibri" pitchFamily="34" charset="0"/>
                </a:rPr>
                <a:t>Kuka AG, Germany</a:t>
              </a:r>
            </a:p>
          </p:txBody>
        </p:sp>
        <p:sp>
          <p:nvSpPr>
            <p:cNvPr id="27" name="Rectangle 26"/>
            <p:cNvSpPr/>
            <p:nvPr/>
          </p:nvSpPr>
          <p:spPr>
            <a:xfrm>
              <a:off x="8548891" y="3337966"/>
              <a:ext cx="2405522" cy="664944"/>
            </a:xfrm>
            <a:prstGeom prst="rect">
              <a:avLst/>
            </a:prstGeom>
          </p:spPr>
          <p:txBody>
            <a:bodyPr wrap="none">
              <a:spAutoFit/>
            </a:bodyPr>
            <a:lstStyle/>
            <a:p>
              <a:r>
                <a:rPr lang="en-US" sz="1634" b="1" dirty="0">
                  <a:solidFill>
                    <a:srgbClr val="0070C0"/>
                  </a:solidFill>
                  <a:latin typeface="Calibri" pitchFamily="34" charset="0"/>
                </a:rPr>
                <a:t>Yaskawa Electric Corp </a:t>
              </a:r>
            </a:p>
            <a:p>
              <a:r>
                <a:rPr lang="en-US" sz="1634" b="1" dirty="0">
                  <a:solidFill>
                    <a:srgbClr val="0070C0"/>
                  </a:solidFill>
                  <a:latin typeface="Calibri" pitchFamily="34" charset="0"/>
                </a:rPr>
                <a:t>(Motoman), Japan</a:t>
              </a:r>
            </a:p>
          </p:txBody>
        </p:sp>
        <p:sp>
          <p:nvSpPr>
            <p:cNvPr id="28" name="Rectangle 27"/>
            <p:cNvSpPr/>
            <p:nvPr/>
          </p:nvSpPr>
          <p:spPr>
            <a:xfrm>
              <a:off x="6132543" y="3337966"/>
              <a:ext cx="2503405" cy="664944"/>
            </a:xfrm>
            <a:prstGeom prst="rect">
              <a:avLst/>
            </a:prstGeom>
          </p:spPr>
          <p:txBody>
            <a:bodyPr wrap="none">
              <a:spAutoFit/>
            </a:bodyPr>
            <a:lstStyle/>
            <a:p>
              <a:r>
                <a:rPr lang="en-US" sz="1634" b="1" dirty="0">
                  <a:solidFill>
                    <a:srgbClr val="0070C0"/>
                  </a:solidFill>
                  <a:latin typeface="Calibri" pitchFamily="34" charset="0"/>
                </a:rPr>
                <a:t>Kawasaki Robotics Inc, </a:t>
              </a:r>
            </a:p>
            <a:p>
              <a:r>
                <a:rPr lang="en-US" sz="1634" b="1" dirty="0">
                  <a:solidFill>
                    <a:srgbClr val="0070C0"/>
                  </a:solidFill>
                  <a:latin typeface="Calibri" pitchFamily="34" charset="0"/>
                </a:rPr>
                <a:t>                Japan</a:t>
              </a:r>
            </a:p>
          </p:txBody>
        </p:sp>
        <p:sp>
          <p:nvSpPr>
            <p:cNvPr id="29" name="Rectangle 28"/>
            <p:cNvSpPr/>
            <p:nvPr/>
          </p:nvSpPr>
          <p:spPr>
            <a:xfrm>
              <a:off x="6667150" y="6245234"/>
              <a:ext cx="1896747" cy="384041"/>
            </a:xfrm>
            <a:prstGeom prst="rect">
              <a:avLst/>
            </a:prstGeom>
          </p:spPr>
          <p:txBody>
            <a:bodyPr wrap="none">
              <a:spAutoFit/>
            </a:bodyPr>
            <a:lstStyle/>
            <a:p>
              <a:r>
                <a:rPr lang="en-US" sz="1634" b="1" dirty="0">
                  <a:solidFill>
                    <a:srgbClr val="0070C0"/>
                  </a:solidFill>
                  <a:latin typeface="Calibri" pitchFamily="34" charset="0"/>
                </a:rPr>
                <a:t>Panasonic, Japan</a:t>
              </a:r>
            </a:p>
          </p:txBody>
        </p:sp>
        <p:sp>
          <p:nvSpPr>
            <p:cNvPr id="30" name="Rectangle 29"/>
            <p:cNvSpPr/>
            <p:nvPr/>
          </p:nvSpPr>
          <p:spPr>
            <a:xfrm>
              <a:off x="8897408" y="6196835"/>
              <a:ext cx="1421793" cy="664944"/>
            </a:xfrm>
            <a:prstGeom prst="rect">
              <a:avLst/>
            </a:prstGeom>
          </p:spPr>
          <p:txBody>
            <a:bodyPr wrap="none">
              <a:spAutoFit/>
            </a:bodyPr>
            <a:lstStyle/>
            <a:p>
              <a:r>
                <a:rPr lang="en-US" sz="1634" b="1" dirty="0">
                  <a:solidFill>
                    <a:srgbClr val="0070C0"/>
                  </a:solidFill>
                  <a:latin typeface="Calibri" pitchFamily="34" charset="0"/>
                </a:rPr>
                <a:t>Staubli AG, </a:t>
              </a:r>
            </a:p>
            <a:p>
              <a:r>
                <a:rPr lang="en-US" sz="1634" b="1" dirty="0">
                  <a:solidFill>
                    <a:srgbClr val="0070C0"/>
                  </a:solidFill>
                  <a:latin typeface="Calibri" pitchFamily="34" charset="0"/>
                </a:rPr>
                <a:t>Switzerland </a:t>
              </a:r>
            </a:p>
          </p:txBody>
        </p:sp>
        <p:sp>
          <p:nvSpPr>
            <p:cNvPr id="32" name="Rectangle 31"/>
            <p:cNvSpPr/>
            <p:nvPr/>
          </p:nvSpPr>
          <p:spPr>
            <a:xfrm>
              <a:off x="4750610" y="6233566"/>
              <a:ext cx="1848901" cy="664944"/>
            </a:xfrm>
            <a:prstGeom prst="rect">
              <a:avLst/>
            </a:prstGeom>
          </p:spPr>
          <p:txBody>
            <a:bodyPr wrap="none">
              <a:spAutoFit/>
            </a:bodyPr>
            <a:lstStyle/>
            <a:p>
              <a:r>
                <a:rPr lang="en-US" sz="1634" b="1" dirty="0">
                  <a:solidFill>
                    <a:srgbClr val="0070C0"/>
                  </a:solidFill>
                  <a:latin typeface="Calibri" pitchFamily="34" charset="0"/>
                </a:rPr>
                <a:t>Denso Wave Inc,</a:t>
              </a:r>
            </a:p>
            <a:p>
              <a:r>
                <a:rPr lang="en-US" sz="1634" b="1" dirty="0">
                  <a:solidFill>
                    <a:srgbClr val="0070C0"/>
                  </a:solidFill>
                  <a:latin typeface="Calibri" pitchFamily="34" charset="0"/>
                </a:rPr>
                <a:t>         Japan</a:t>
              </a:r>
            </a:p>
          </p:txBody>
        </p:sp>
        <p:sp>
          <p:nvSpPr>
            <p:cNvPr id="33" name="Rectangle 32"/>
            <p:cNvSpPr/>
            <p:nvPr/>
          </p:nvSpPr>
          <p:spPr>
            <a:xfrm>
              <a:off x="2461812" y="6233566"/>
              <a:ext cx="2338390" cy="664944"/>
            </a:xfrm>
            <a:prstGeom prst="rect">
              <a:avLst/>
            </a:prstGeom>
          </p:spPr>
          <p:txBody>
            <a:bodyPr wrap="none">
              <a:spAutoFit/>
            </a:bodyPr>
            <a:lstStyle/>
            <a:p>
              <a:r>
                <a:rPr lang="en-US" sz="1634" b="1" dirty="0">
                  <a:solidFill>
                    <a:srgbClr val="0070C0"/>
                  </a:solidFill>
                  <a:latin typeface="Calibri" pitchFamily="34" charset="0"/>
                </a:rPr>
                <a:t>Nachi Fujikoshi Corp, </a:t>
              </a:r>
            </a:p>
            <a:p>
              <a:r>
                <a:rPr lang="en-US" sz="1634" b="1" dirty="0">
                  <a:solidFill>
                    <a:srgbClr val="0070C0"/>
                  </a:solidFill>
                  <a:latin typeface="Calibri" pitchFamily="34" charset="0"/>
                </a:rPr>
                <a:t>              Japan</a:t>
              </a:r>
            </a:p>
          </p:txBody>
        </p:sp>
      </p:grpSp>
      <p:sp>
        <p:nvSpPr>
          <p:cNvPr id="35" name="TextBox 34"/>
          <p:cNvSpPr txBox="1"/>
          <p:nvPr/>
        </p:nvSpPr>
        <p:spPr>
          <a:xfrm>
            <a:off x="1588993" y="587936"/>
            <a:ext cx="8852007" cy="492443"/>
          </a:xfrm>
          <a:prstGeom prst="rect">
            <a:avLst/>
          </a:prstGeom>
          <a:noFill/>
        </p:spPr>
        <p:txBody>
          <a:bodyPr wrap="square" rtlCol="0">
            <a:spAutoFit/>
          </a:bodyPr>
          <a:lstStyle/>
          <a:p>
            <a:pPr algn="ctr"/>
            <a:r>
              <a:rPr lang="en-US" sz="2600" b="1" dirty="0">
                <a:solidFill>
                  <a:srgbClr val="FF0000"/>
                </a:solidFill>
                <a:latin typeface="Calibri" pitchFamily="34" charset="0"/>
              </a:rPr>
              <a:t>SOME INDUSTRAIL ROBOT MANUFACTURERS</a:t>
            </a:r>
          </a:p>
        </p:txBody>
      </p:sp>
    </p:spTree>
    <p:extLst>
      <p:ext uri="{BB962C8B-B14F-4D97-AF65-F5344CB8AC3E}">
        <p14:creationId xmlns:p14="http://schemas.microsoft.com/office/powerpoint/2010/main" xmlns="" val="2706910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9139" y="388089"/>
            <a:ext cx="3112034" cy="584775"/>
          </a:xfrm>
          <a:prstGeom prst="rect">
            <a:avLst/>
          </a:prstGeom>
        </p:spPr>
        <p:txBody>
          <a:bodyPr wrap="square">
            <a:spAutoFit/>
          </a:bodyPr>
          <a:lstStyle/>
          <a:p>
            <a:pPr algn="ctr">
              <a:defRPr/>
            </a:pPr>
            <a:r>
              <a:rPr lang="en-US" sz="3200" b="1" dirty="0">
                <a:solidFill>
                  <a:srgbClr val="FF0000"/>
                </a:solidFill>
                <a:latin typeface="Calibri" pitchFamily="34" charset="0"/>
              </a:rPr>
              <a:t>EXERCISE</a:t>
            </a:r>
          </a:p>
        </p:txBody>
      </p:sp>
      <p:sp>
        <p:nvSpPr>
          <p:cNvPr id="3" name="TextBox 2"/>
          <p:cNvSpPr txBox="1"/>
          <p:nvPr/>
        </p:nvSpPr>
        <p:spPr>
          <a:xfrm>
            <a:off x="1019605" y="1162595"/>
            <a:ext cx="10558105" cy="1015663"/>
          </a:xfrm>
          <a:prstGeom prst="rect">
            <a:avLst/>
          </a:prstGeom>
          <a:noFill/>
        </p:spPr>
        <p:txBody>
          <a:bodyPr wrap="square" rtlCol="0">
            <a:spAutoFit/>
          </a:bodyPr>
          <a:lstStyle/>
          <a:p>
            <a:r>
              <a:rPr lang="en-US" sz="2000" b="1" dirty="0">
                <a:solidFill>
                  <a:srgbClr val="0070C0"/>
                </a:solidFill>
                <a:latin typeface="Calibri" panose="020F0502020204030204" pitchFamily="34" charset="0"/>
                <a:cs typeface="Calibri" panose="020F0502020204030204" pitchFamily="34" charset="0"/>
              </a:rPr>
              <a:t>Select a robot for pick and place / material handling application. The robot should pick the component from input conveyor and place it on the output conveyor which is at a distance of approx. 1 m from robot base. Refer the drawing for EOAT details</a:t>
            </a:r>
            <a:endParaRPr lang="en-IN" sz="2000" b="1" dirty="0">
              <a:solidFill>
                <a:srgbClr val="0070C0"/>
              </a:solidFill>
              <a:latin typeface="Calibri" panose="020F0502020204030204" pitchFamily="34" charset="0"/>
              <a:cs typeface="Calibri" panose="020F0502020204030204" pitchFamily="34" charset="0"/>
            </a:endParaRPr>
          </a:p>
        </p:txBody>
      </p:sp>
      <p:grpSp>
        <p:nvGrpSpPr>
          <p:cNvPr id="26" name="Group 25"/>
          <p:cNvGrpSpPr/>
          <p:nvPr/>
        </p:nvGrpSpPr>
        <p:grpSpPr>
          <a:xfrm>
            <a:off x="4495269" y="2355334"/>
            <a:ext cx="6660637" cy="2792428"/>
            <a:chOff x="1063205" y="2595228"/>
            <a:chExt cx="7339033" cy="3076841"/>
          </a:xfrm>
        </p:grpSpPr>
        <p:sp>
          <p:nvSpPr>
            <p:cNvPr id="5" name="Rectangle 4"/>
            <p:cNvSpPr/>
            <p:nvPr/>
          </p:nvSpPr>
          <p:spPr>
            <a:xfrm>
              <a:off x="1074373" y="4272405"/>
              <a:ext cx="461533" cy="990600"/>
            </a:xfrm>
            <a:prstGeom prst="rect">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2000" b="1">
                <a:solidFill>
                  <a:schemeClr val="accent2"/>
                </a:solidFill>
                <a:latin typeface="Calibri" panose="020F0502020204030204" pitchFamily="34" charset="0"/>
                <a:cs typeface="Calibri" panose="020F0502020204030204" pitchFamily="34" charset="0"/>
              </a:endParaRPr>
            </a:p>
          </p:txBody>
        </p:sp>
        <p:sp>
          <p:nvSpPr>
            <p:cNvPr id="7" name="Rectangle 6"/>
            <p:cNvSpPr/>
            <p:nvPr/>
          </p:nvSpPr>
          <p:spPr>
            <a:xfrm>
              <a:off x="2443806" y="4272405"/>
              <a:ext cx="461533" cy="990600"/>
            </a:xfrm>
            <a:prstGeom prst="rect">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2000" b="1">
                <a:solidFill>
                  <a:schemeClr val="accent2"/>
                </a:solidFill>
                <a:latin typeface="Calibri" panose="020F0502020204030204" pitchFamily="34" charset="0"/>
                <a:cs typeface="Calibri" panose="020F0502020204030204" pitchFamily="34" charset="0"/>
              </a:endParaRPr>
            </a:p>
          </p:txBody>
        </p:sp>
        <p:sp>
          <p:nvSpPr>
            <p:cNvPr id="8" name="Oval 7"/>
            <p:cNvSpPr/>
            <p:nvPr/>
          </p:nvSpPr>
          <p:spPr>
            <a:xfrm>
              <a:off x="1535907" y="4729606"/>
              <a:ext cx="905732" cy="877444"/>
            </a:xfrm>
            <a:prstGeom prst="ellipse">
              <a:avLst/>
            </a:prstGeom>
            <a:pattFill prst="wdUpDiag">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2000" b="1">
                <a:solidFill>
                  <a:schemeClr val="accent2"/>
                </a:solidFill>
                <a:latin typeface="Calibri" panose="020F0502020204030204" pitchFamily="34" charset="0"/>
                <a:cs typeface="Calibri" panose="020F0502020204030204" pitchFamily="34" charset="0"/>
              </a:endParaRPr>
            </a:p>
          </p:txBody>
        </p:sp>
        <p:sp>
          <p:nvSpPr>
            <p:cNvPr id="9" name="Rectangle 8"/>
            <p:cNvSpPr/>
            <p:nvPr/>
          </p:nvSpPr>
          <p:spPr>
            <a:xfrm>
              <a:off x="1074373" y="3016249"/>
              <a:ext cx="1828800" cy="304801"/>
            </a:xfrm>
            <a:prstGeom prst="rect">
              <a:avLst/>
            </a:prstGeom>
            <a:solidFill>
              <a:schemeClr val="tx1">
                <a:lumMod val="85000"/>
                <a:lumOff val="1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2000" b="1">
                <a:solidFill>
                  <a:schemeClr val="accent2"/>
                </a:solidFill>
                <a:latin typeface="Calibri" panose="020F0502020204030204" pitchFamily="34" charset="0"/>
                <a:cs typeface="Calibri" panose="020F0502020204030204" pitchFamily="34" charset="0"/>
              </a:endParaRPr>
            </a:p>
          </p:txBody>
        </p:sp>
        <p:sp>
          <p:nvSpPr>
            <p:cNvPr id="4" name="Rectangle 3"/>
            <p:cNvSpPr/>
            <p:nvPr/>
          </p:nvSpPr>
          <p:spPr>
            <a:xfrm>
              <a:off x="1063205" y="3281805"/>
              <a:ext cx="1828800" cy="9906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2000" b="1">
                <a:solidFill>
                  <a:schemeClr val="accent2"/>
                </a:solidFill>
                <a:latin typeface="Calibri" panose="020F0502020204030204" pitchFamily="34" charset="0"/>
                <a:cs typeface="Calibri" panose="020F0502020204030204" pitchFamily="34" charset="0"/>
              </a:endParaRPr>
            </a:p>
          </p:txBody>
        </p:sp>
        <p:cxnSp>
          <p:nvCxnSpPr>
            <p:cNvPr id="11" name="Straight Arrow Connector 10"/>
            <p:cNvCxnSpPr/>
            <p:nvPr/>
          </p:nvCxnSpPr>
          <p:spPr>
            <a:xfrm>
              <a:off x="2907506" y="3168650"/>
              <a:ext cx="175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907506" y="4004506"/>
              <a:ext cx="175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07506" y="4729606"/>
              <a:ext cx="175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4809" y="5454650"/>
              <a:ext cx="175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736306" y="2595228"/>
              <a:ext cx="3348467" cy="1119110"/>
            </a:xfrm>
            <a:prstGeom prst="rect">
              <a:avLst/>
            </a:prstGeom>
            <a:noFill/>
            <a:ln>
              <a:noFill/>
            </a:ln>
          </p:spPr>
          <p:txBody>
            <a:bodyPr wrap="square" rtlCol="0">
              <a:spAutoFit/>
            </a:bodyPr>
            <a:lstStyle/>
            <a:p>
              <a:r>
                <a:rPr lang="en-US" sz="2000" b="1" dirty="0">
                  <a:solidFill>
                    <a:srgbClr val="0070C0"/>
                  </a:solidFill>
                  <a:latin typeface="Calibri" panose="020F0502020204030204" pitchFamily="34" charset="0"/>
                  <a:cs typeface="Calibri" panose="020F0502020204030204" pitchFamily="34" charset="0"/>
                </a:rPr>
                <a:t>Adapter plate, 2 kg, dimension as per robot mounting flange </a:t>
              </a:r>
              <a:endParaRPr lang="en-IN" sz="2000" b="1" dirty="0">
                <a:solidFill>
                  <a:srgbClr val="0070C0"/>
                </a:solidFill>
                <a:latin typeface="Calibri" panose="020F0502020204030204" pitchFamily="34" charset="0"/>
                <a:cs typeface="Calibri" panose="020F0502020204030204" pitchFamily="34" charset="0"/>
              </a:endParaRPr>
            </a:p>
          </p:txBody>
        </p:sp>
        <p:sp>
          <p:nvSpPr>
            <p:cNvPr id="17" name="TextBox 16"/>
            <p:cNvSpPr txBox="1"/>
            <p:nvPr/>
          </p:nvSpPr>
          <p:spPr>
            <a:xfrm>
              <a:off x="4736306" y="3789918"/>
              <a:ext cx="3377959" cy="440862"/>
            </a:xfrm>
            <a:prstGeom prst="rect">
              <a:avLst/>
            </a:prstGeom>
            <a:noFill/>
            <a:ln>
              <a:noFill/>
            </a:ln>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Gripper, 8 kg ,300x200x200</a:t>
              </a:r>
              <a:endParaRPr lang="en-IN" sz="2000" b="1" dirty="0">
                <a:solidFill>
                  <a:srgbClr val="0070C0"/>
                </a:solidFill>
                <a:latin typeface="Calibri" panose="020F0502020204030204" pitchFamily="34" charset="0"/>
                <a:cs typeface="Calibri" panose="020F0502020204030204" pitchFamily="34" charset="0"/>
              </a:endParaRPr>
            </a:p>
          </p:txBody>
        </p:sp>
        <p:sp>
          <p:nvSpPr>
            <p:cNvPr id="18" name="TextBox 17"/>
            <p:cNvSpPr txBox="1"/>
            <p:nvPr/>
          </p:nvSpPr>
          <p:spPr>
            <a:xfrm>
              <a:off x="4736306" y="4509173"/>
              <a:ext cx="3665932" cy="440862"/>
            </a:xfrm>
            <a:prstGeom prst="rect">
              <a:avLst/>
            </a:prstGeom>
            <a:noFill/>
            <a:ln>
              <a:noFill/>
            </a:ln>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Fingers, 2 kg each, 50x50x200</a:t>
              </a:r>
              <a:endParaRPr lang="en-IN" sz="2000" b="1" dirty="0">
                <a:solidFill>
                  <a:srgbClr val="0070C0"/>
                </a:solidFill>
                <a:latin typeface="Calibri" panose="020F0502020204030204" pitchFamily="34" charset="0"/>
                <a:cs typeface="Calibri" panose="020F0502020204030204" pitchFamily="34" charset="0"/>
              </a:endParaRPr>
            </a:p>
          </p:txBody>
        </p:sp>
        <p:sp>
          <p:nvSpPr>
            <p:cNvPr id="19" name="TextBox 18"/>
            <p:cNvSpPr txBox="1"/>
            <p:nvPr/>
          </p:nvSpPr>
          <p:spPr>
            <a:xfrm>
              <a:off x="4463299" y="5231207"/>
              <a:ext cx="3465566" cy="440862"/>
            </a:xfrm>
            <a:prstGeom prst="rect">
              <a:avLst/>
            </a:prstGeom>
            <a:noFill/>
            <a:ln>
              <a:noFill/>
            </a:ln>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Component, 10 kg, 150x400</a:t>
              </a:r>
              <a:endParaRPr lang="en-IN" sz="2000" b="1" dirty="0">
                <a:solidFill>
                  <a:srgbClr val="0070C0"/>
                </a:solidFill>
                <a:latin typeface="Calibri" panose="020F0502020204030204" pitchFamily="34" charset="0"/>
                <a:cs typeface="Calibri" panose="020F0502020204030204" pitchFamily="34" charset="0"/>
              </a:endParaRPr>
            </a:p>
          </p:txBody>
        </p:sp>
      </p:grpSp>
      <p:grpSp>
        <p:nvGrpSpPr>
          <p:cNvPr id="27" name="Group 26"/>
          <p:cNvGrpSpPr/>
          <p:nvPr/>
        </p:nvGrpSpPr>
        <p:grpSpPr>
          <a:xfrm>
            <a:off x="1808309" y="2737437"/>
            <a:ext cx="1765969" cy="2351314"/>
            <a:chOff x="7631906" y="3040665"/>
            <a:chExt cx="1945836" cy="2590800"/>
          </a:xfrm>
        </p:grpSpPr>
        <p:sp>
          <p:nvSpPr>
            <p:cNvPr id="23" name="Rectangle 22"/>
            <p:cNvSpPr/>
            <p:nvPr/>
          </p:nvSpPr>
          <p:spPr>
            <a:xfrm>
              <a:off x="7954374" y="3040665"/>
              <a:ext cx="1362933" cy="304801"/>
            </a:xfrm>
            <a:prstGeom prst="rect">
              <a:avLst/>
            </a:prstGeom>
            <a:solidFill>
              <a:schemeClr val="tx1">
                <a:lumMod val="85000"/>
                <a:lumOff val="1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1634"/>
            </a:p>
          </p:txBody>
        </p:sp>
        <p:sp>
          <p:nvSpPr>
            <p:cNvPr id="25" name="Rectangle 24"/>
            <p:cNvSpPr/>
            <p:nvPr/>
          </p:nvSpPr>
          <p:spPr>
            <a:xfrm>
              <a:off x="7631906" y="4754021"/>
              <a:ext cx="1945836" cy="877444"/>
            </a:xfrm>
            <a:prstGeom prst="rect">
              <a:avLst/>
            </a:prstGeom>
            <a:pattFill prst="wdUpDiag">
              <a:fgClr>
                <a:schemeClr val="accent1"/>
              </a:fgClr>
              <a:bgClr>
                <a:schemeClr val="bg1"/>
              </a:bgClr>
            </a:patt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1634"/>
            </a:p>
          </p:txBody>
        </p:sp>
        <p:sp>
          <p:nvSpPr>
            <p:cNvPr id="21" name="Rectangle 20"/>
            <p:cNvSpPr/>
            <p:nvPr/>
          </p:nvSpPr>
          <p:spPr>
            <a:xfrm>
              <a:off x="8389573" y="4122951"/>
              <a:ext cx="461533" cy="1179299"/>
            </a:xfrm>
            <a:prstGeom prst="rect">
              <a:avLst/>
            </a:prstGeom>
            <a:solidFill>
              <a:schemeClr val="bg1">
                <a:lumMod val="6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1634"/>
            </a:p>
          </p:txBody>
        </p:sp>
        <p:sp>
          <p:nvSpPr>
            <p:cNvPr id="24" name="Rectangle 23"/>
            <p:cNvSpPr/>
            <p:nvPr/>
          </p:nvSpPr>
          <p:spPr>
            <a:xfrm>
              <a:off x="7943206" y="3306221"/>
              <a:ext cx="1362933" cy="990600"/>
            </a:xfrm>
            <a:prstGeom prst="rect">
              <a:avLst/>
            </a:prstGeom>
            <a:solidFill>
              <a:srgbClr val="FFC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IN" sz="1634"/>
            </a:p>
          </p:txBody>
        </p:sp>
      </p:grpSp>
      <p:sp>
        <p:nvSpPr>
          <p:cNvPr id="28" name="TextBox 27"/>
          <p:cNvSpPr txBox="1"/>
          <p:nvPr/>
        </p:nvSpPr>
        <p:spPr>
          <a:xfrm>
            <a:off x="2015779" y="5572845"/>
            <a:ext cx="1588628" cy="400110"/>
          </a:xfrm>
          <a:prstGeom prst="rect">
            <a:avLst/>
          </a:prstGeom>
          <a:noFill/>
        </p:spPr>
        <p:txBody>
          <a:bodyPr wrap="square" rtlCol="0">
            <a:spAutoFit/>
          </a:bodyPr>
          <a:lstStyle/>
          <a:p>
            <a:r>
              <a:rPr lang="en-US" sz="2000" b="1" dirty="0">
                <a:solidFill>
                  <a:srgbClr val="0070C0"/>
                </a:solidFill>
                <a:latin typeface="Calibri" panose="020F0502020204030204" pitchFamily="34" charset="0"/>
                <a:cs typeface="Calibri" panose="020F0502020204030204" pitchFamily="34" charset="0"/>
              </a:rPr>
              <a:t>Side view</a:t>
            </a:r>
            <a:endParaRPr lang="en-IN" sz="2000" b="1" dirty="0">
              <a:solidFill>
                <a:srgbClr val="0070C0"/>
              </a:solidFill>
              <a:latin typeface="Calibri" panose="020F0502020204030204" pitchFamily="34" charset="0"/>
              <a:cs typeface="Calibri" panose="020F0502020204030204" pitchFamily="34" charset="0"/>
            </a:endParaRPr>
          </a:p>
        </p:txBody>
      </p:sp>
      <p:sp>
        <p:nvSpPr>
          <p:cNvPr id="29" name="TextBox 28"/>
          <p:cNvSpPr txBox="1"/>
          <p:nvPr/>
        </p:nvSpPr>
        <p:spPr>
          <a:xfrm>
            <a:off x="4710029" y="5570772"/>
            <a:ext cx="1588628" cy="400110"/>
          </a:xfrm>
          <a:prstGeom prst="rect">
            <a:avLst/>
          </a:prstGeom>
          <a:noFill/>
        </p:spPr>
        <p:txBody>
          <a:bodyPr wrap="square" rtlCol="0">
            <a:spAutoFit/>
          </a:bodyPr>
          <a:lstStyle/>
          <a:p>
            <a:r>
              <a:rPr lang="en-US" sz="2000" b="1" dirty="0">
                <a:solidFill>
                  <a:srgbClr val="0070C0"/>
                </a:solidFill>
                <a:latin typeface="Calibri" panose="020F0502020204030204" pitchFamily="34" charset="0"/>
                <a:cs typeface="Calibri" panose="020F0502020204030204" pitchFamily="34" charset="0"/>
              </a:rPr>
              <a:t>Front view</a:t>
            </a:r>
            <a:endParaRPr lang="en-IN" sz="20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655185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p:cNvSpPr txBox="1">
            <a:spLocks noChangeArrowheads="1"/>
          </p:cNvSpPr>
          <p:nvPr/>
        </p:nvSpPr>
        <p:spPr bwMode="auto">
          <a:xfrm>
            <a:off x="3275609" y="315972"/>
            <a:ext cx="5755070" cy="484094"/>
          </a:xfrm>
          <a:prstGeom prst="rect">
            <a:avLst/>
          </a:prstGeom>
          <a:noFill/>
          <a:ln>
            <a:miter lim="800000"/>
            <a:headEnd/>
            <a:tailEnd/>
          </a:ln>
        </p:spPr>
        <p:txBody>
          <a:bodyPr lIns="90332" tIns="45166" rIns="90332" bIns="45166"/>
          <a:lstStyle/>
          <a:p>
            <a:pPr algn="just">
              <a:defRPr/>
            </a:pPr>
            <a:r>
              <a:rPr lang="en-US" sz="3200" b="1" kern="0" dirty="0">
                <a:solidFill>
                  <a:srgbClr val="FF0000"/>
                </a:solidFill>
                <a:latin typeface="Calibri" pitchFamily="34" charset="0"/>
                <a:ea typeface="+mj-ea"/>
                <a:cs typeface="+mj-cs"/>
              </a:rPr>
              <a:t>OVERVIEW OF </a:t>
            </a:r>
            <a:r>
              <a:rPr lang="en-US" sz="3200" b="1" kern="0" dirty="0" smtClean="0">
                <a:solidFill>
                  <a:srgbClr val="FF0000"/>
                </a:solidFill>
                <a:latin typeface="Calibri" pitchFamily="34" charset="0"/>
                <a:ea typeface="+mj-ea"/>
                <a:cs typeface="+mj-cs"/>
              </a:rPr>
              <a:t>TEACH PENDANT</a:t>
            </a:r>
            <a:endParaRPr lang="en-US" sz="3200" b="1" kern="0" dirty="0">
              <a:solidFill>
                <a:srgbClr val="FF0000"/>
              </a:solidFill>
              <a:latin typeface="Calibri" pitchFamily="34" charset="0"/>
              <a:ea typeface="+mj-ea"/>
              <a:cs typeface="+mj-cs"/>
            </a:endParaRPr>
          </a:p>
        </p:txBody>
      </p:sp>
      <p:grpSp>
        <p:nvGrpSpPr>
          <p:cNvPr id="2" name="Group 1"/>
          <p:cNvGrpSpPr/>
          <p:nvPr/>
        </p:nvGrpSpPr>
        <p:grpSpPr>
          <a:xfrm>
            <a:off x="1519671" y="1288512"/>
            <a:ext cx="8437069" cy="5005187"/>
            <a:chOff x="1519671" y="1159722"/>
            <a:chExt cx="8437069" cy="5005187"/>
          </a:xfrm>
        </p:grpSpPr>
        <p:pic>
          <p:nvPicPr>
            <p:cNvPr id="101378" name="Picture 2"/>
            <p:cNvPicPr>
              <a:picLocks noChangeAspect="1" noChangeArrowheads="1"/>
            </p:cNvPicPr>
            <p:nvPr/>
          </p:nvPicPr>
          <p:blipFill>
            <a:blip r:embed="rId2" cstate="print"/>
            <a:srcRect/>
            <a:stretch>
              <a:fillRect/>
            </a:stretch>
          </p:blipFill>
          <p:spPr bwMode="auto">
            <a:xfrm>
              <a:off x="4355080" y="1159722"/>
              <a:ext cx="3596128" cy="5005187"/>
            </a:xfrm>
            <a:prstGeom prst="rect">
              <a:avLst/>
            </a:prstGeom>
            <a:noFill/>
            <a:ln w="9525">
              <a:noFill/>
              <a:miter lim="800000"/>
              <a:headEnd/>
              <a:tailEnd/>
            </a:ln>
          </p:spPr>
        </p:pic>
        <p:sp>
          <p:nvSpPr>
            <p:cNvPr id="4" name="TextBox 3"/>
            <p:cNvSpPr txBox="1"/>
            <p:nvPr/>
          </p:nvSpPr>
          <p:spPr>
            <a:xfrm>
              <a:off x="2557016" y="1228878"/>
              <a:ext cx="1659751" cy="707886"/>
            </a:xfrm>
            <a:prstGeom prst="rect">
              <a:avLst/>
            </a:prstGeom>
            <a:noFill/>
            <a:ln w="12700">
              <a:noFill/>
            </a:ln>
          </p:spPr>
          <p:txBody>
            <a:bodyPr wrap="square" rtlCol="0">
              <a:spAutoFit/>
            </a:bodyPr>
            <a:lstStyle/>
            <a:p>
              <a:pPr algn="ctr"/>
              <a:r>
                <a:rPr lang="en-US" sz="2000" b="1" dirty="0">
                  <a:solidFill>
                    <a:srgbClr val="0070C0"/>
                  </a:solidFill>
                  <a:latin typeface="Calibri" pitchFamily="34" charset="0"/>
                </a:rPr>
                <a:t>Display Window</a:t>
              </a:r>
            </a:p>
          </p:txBody>
        </p:sp>
        <p:sp>
          <p:nvSpPr>
            <p:cNvPr id="6" name="TextBox 5"/>
            <p:cNvSpPr txBox="1"/>
            <p:nvPr/>
          </p:nvSpPr>
          <p:spPr>
            <a:xfrm>
              <a:off x="1519671" y="2750316"/>
              <a:ext cx="2213002" cy="1015663"/>
            </a:xfrm>
            <a:prstGeom prst="rect">
              <a:avLst/>
            </a:prstGeom>
            <a:noFill/>
            <a:ln w="12700">
              <a:noFill/>
            </a:ln>
          </p:spPr>
          <p:txBody>
            <a:bodyPr wrap="square" rtlCol="0">
              <a:spAutoFit/>
            </a:bodyPr>
            <a:lstStyle/>
            <a:p>
              <a:pPr algn="ctr"/>
              <a:r>
                <a:rPr lang="en-US" sz="2000" b="1" dirty="0">
                  <a:solidFill>
                    <a:srgbClr val="0070C0"/>
                  </a:solidFill>
                  <a:latin typeface="Calibri" pitchFamily="34" charset="0"/>
                </a:rPr>
                <a:t>Teach Pendant On/Off selector switch</a:t>
              </a:r>
            </a:p>
          </p:txBody>
        </p:sp>
        <p:sp>
          <p:nvSpPr>
            <p:cNvPr id="8" name="TextBox 7"/>
            <p:cNvSpPr txBox="1"/>
            <p:nvPr/>
          </p:nvSpPr>
          <p:spPr>
            <a:xfrm>
              <a:off x="3123028" y="4271755"/>
              <a:ext cx="1162895" cy="400110"/>
            </a:xfrm>
            <a:prstGeom prst="rect">
              <a:avLst/>
            </a:prstGeom>
            <a:noFill/>
            <a:ln w="12700">
              <a:noFill/>
            </a:ln>
          </p:spPr>
          <p:txBody>
            <a:bodyPr wrap="square" rtlCol="0">
              <a:spAutoFit/>
            </a:bodyPr>
            <a:lstStyle/>
            <a:p>
              <a:pPr algn="ctr"/>
              <a:r>
                <a:rPr lang="en-US" sz="2000" b="1" dirty="0">
                  <a:solidFill>
                    <a:srgbClr val="0070C0"/>
                  </a:solidFill>
                  <a:latin typeface="Calibri" pitchFamily="34" charset="0"/>
                </a:rPr>
                <a:t>Key Pad</a:t>
              </a:r>
            </a:p>
          </p:txBody>
        </p:sp>
        <p:sp>
          <p:nvSpPr>
            <p:cNvPr id="9" name="Rounded Rectangle 8"/>
            <p:cNvSpPr/>
            <p:nvPr/>
          </p:nvSpPr>
          <p:spPr>
            <a:xfrm>
              <a:off x="4493392" y="3165254"/>
              <a:ext cx="414938" cy="414938"/>
            </a:xfrm>
            <a:prstGeom prst="roundRect">
              <a:avLst/>
            </a:prstGeom>
            <a:noFill/>
            <a:ln w="19050">
              <a:solidFill>
                <a:srgbClr val="B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10" name="Rounded Rectangle 9"/>
            <p:cNvSpPr/>
            <p:nvPr/>
          </p:nvSpPr>
          <p:spPr>
            <a:xfrm>
              <a:off x="5184955" y="4340911"/>
              <a:ext cx="899032" cy="1244813"/>
            </a:xfrm>
            <a:prstGeom prst="roundRect">
              <a:avLst/>
            </a:prstGeom>
            <a:noFill/>
            <a:ln w="19050">
              <a:solidFill>
                <a:srgbClr val="B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13" name="Rounded Rectangle 12"/>
            <p:cNvSpPr/>
            <p:nvPr/>
          </p:nvSpPr>
          <p:spPr>
            <a:xfrm>
              <a:off x="7259644" y="2957785"/>
              <a:ext cx="622407" cy="691563"/>
            </a:xfrm>
            <a:prstGeom prst="roundRect">
              <a:avLst/>
            </a:prstGeom>
            <a:noFill/>
            <a:ln w="19050">
              <a:solidFill>
                <a:srgbClr val="B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14" name="TextBox 13"/>
            <p:cNvSpPr txBox="1"/>
            <p:nvPr/>
          </p:nvSpPr>
          <p:spPr>
            <a:xfrm>
              <a:off x="7951207" y="2025417"/>
              <a:ext cx="2005533" cy="707886"/>
            </a:xfrm>
            <a:prstGeom prst="rect">
              <a:avLst/>
            </a:prstGeom>
            <a:noFill/>
            <a:ln w="12700">
              <a:noFill/>
            </a:ln>
          </p:spPr>
          <p:txBody>
            <a:bodyPr wrap="square" rtlCol="0">
              <a:spAutoFit/>
            </a:bodyPr>
            <a:lstStyle/>
            <a:p>
              <a:pPr algn="ctr"/>
              <a:r>
                <a:rPr lang="en-US" sz="2000" b="1" dirty="0">
                  <a:solidFill>
                    <a:srgbClr val="0070C0"/>
                  </a:solidFill>
                  <a:latin typeface="Calibri" pitchFamily="34" charset="0"/>
                </a:rPr>
                <a:t>Emergency Stop Button</a:t>
              </a:r>
            </a:p>
          </p:txBody>
        </p:sp>
        <p:cxnSp>
          <p:nvCxnSpPr>
            <p:cNvPr id="16" name="Shape 15"/>
            <p:cNvCxnSpPr>
              <a:endCxn id="4" idx="2"/>
            </p:cNvCxnSpPr>
            <p:nvPr/>
          </p:nvCxnSpPr>
          <p:spPr>
            <a:xfrm rot="10800000">
              <a:off x="3386892" y="1936764"/>
              <a:ext cx="1936376" cy="260310"/>
            </a:xfrm>
            <a:prstGeom prst="bentConnector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9" idx="1"/>
              <a:endCxn id="6" idx="3"/>
            </p:cNvCxnSpPr>
            <p:nvPr/>
          </p:nvCxnSpPr>
          <p:spPr>
            <a:xfrm rot="10800000">
              <a:off x="3732674" y="3258149"/>
              <a:ext cx="760719" cy="114575"/>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10" idx="1"/>
              <a:endCxn id="8" idx="2"/>
            </p:cNvCxnSpPr>
            <p:nvPr/>
          </p:nvCxnSpPr>
          <p:spPr>
            <a:xfrm rot="10800000">
              <a:off x="3704477" y="4671866"/>
              <a:ext cx="1480479" cy="291453"/>
            </a:xfrm>
            <a:prstGeom prst="bentConnector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hape 22"/>
            <p:cNvCxnSpPr>
              <a:stCxn id="13" idx="3"/>
              <a:endCxn id="14" idx="2"/>
            </p:cNvCxnSpPr>
            <p:nvPr/>
          </p:nvCxnSpPr>
          <p:spPr>
            <a:xfrm flipV="1">
              <a:off x="7882051" y="2733303"/>
              <a:ext cx="1071923" cy="570264"/>
            </a:xfrm>
            <a:prstGeom prst="bentConnector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40599839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877465" y="2668280"/>
            <a:ext cx="3098346" cy="1728908"/>
          </a:xfrm>
          <a:prstGeom prst="rect">
            <a:avLst/>
          </a:prstGeom>
        </p:spPr>
        <p:txBody>
          <a:bodyPr lIns="90332" tIns="45166" rIns="90332" bIns="45166"/>
          <a:lstStyle/>
          <a:p>
            <a:pPr algn="ctr">
              <a:defRPr/>
            </a:pPr>
            <a:endParaRPr lang="en-US" sz="3540" b="1" dirty="0">
              <a:solidFill>
                <a:srgbClr val="FF0000"/>
              </a:solidFill>
              <a:latin typeface="Calibri" pitchFamily="34" charset="0"/>
              <a:ea typeface="+mj-ea"/>
              <a:cs typeface="+mj-cs"/>
            </a:endParaRPr>
          </a:p>
        </p:txBody>
      </p:sp>
      <p:sp>
        <p:nvSpPr>
          <p:cNvPr id="5" name="Rectangle 3"/>
          <p:cNvSpPr txBox="1">
            <a:spLocks noChangeArrowheads="1"/>
          </p:cNvSpPr>
          <p:nvPr/>
        </p:nvSpPr>
        <p:spPr bwMode="auto">
          <a:xfrm>
            <a:off x="1729428" y="1600200"/>
            <a:ext cx="5094335" cy="4800600"/>
          </a:xfrm>
          <a:prstGeom prst="rect">
            <a:avLst/>
          </a:prstGeom>
          <a:noFill/>
          <a:ln>
            <a:miter lim="800000"/>
            <a:headEnd/>
            <a:tailEnd/>
          </a:ln>
        </p:spPr>
        <p:txBody>
          <a:bodyPr lIns="90332" tIns="45166" rIns="90332" bIns="45166"/>
          <a:lstStyle/>
          <a:p>
            <a:pPr marL="733977" lvl="1" indent="-282299">
              <a:lnSpc>
                <a:spcPct val="90000"/>
              </a:lnSpc>
              <a:spcBef>
                <a:spcPct val="20000"/>
              </a:spcBef>
              <a:buFont typeface="Wingdings" pitchFamily="2" charset="2"/>
              <a:buChar char="Ø"/>
              <a:defRPr/>
            </a:pPr>
            <a:endParaRPr lang="en-US" sz="2360" kern="0" dirty="0">
              <a:solidFill>
                <a:schemeClr val="accent2">
                  <a:lumMod val="75000"/>
                </a:schemeClr>
              </a:solidFill>
              <a:latin typeface="Calibri" pitchFamily="34" charset="0"/>
            </a:endParaRPr>
          </a:p>
          <a:p>
            <a:pPr marL="338759" indent="-338759">
              <a:lnSpc>
                <a:spcPct val="90000"/>
              </a:lnSpc>
              <a:spcBef>
                <a:spcPct val="20000"/>
              </a:spcBef>
              <a:defRPr/>
            </a:pPr>
            <a:endParaRPr lang="en-US" sz="2360" kern="0" dirty="0">
              <a:solidFill>
                <a:schemeClr val="accent2">
                  <a:lumMod val="75000"/>
                </a:schemeClr>
              </a:solidFill>
              <a:latin typeface="Calibri" pitchFamily="34" charset="0"/>
            </a:endParaRPr>
          </a:p>
          <a:p>
            <a:pPr lvl="1">
              <a:lnSpc>
                <a:spcPct val="90000"/>
              </a:lnSpc>
              <a:spcBef>
                <a:spcPct val="20000"/>
              </a:spcBef>
              <a:defRPr/>
            </a:pPr>
            <a:r>
              <a:rPr lang="en-US" sz="2360" dirty="0">
                <a:solidFill>
                  <a:schemeClr val="accent2">
                    <a:lumMod val="75000"/>
                  </a:schemeClr>
                </a:solidFill>
                <a:latin typeface="Calibri" pitchFamily="34" charset="0"/>
              </a:rPr>
              <a:t>    </a:t>
            </a:r>
          </a:p>
          <a:p>
            <a:pPr marL="338759" indent="-338759">
              <a:lnSpc>
                <a:spcPct val="90000"/>
              </a:lnSpc>
              <a:spcBef>
                <a:spcPct val="20000"/>
              </a:spcBef>
              <a:buFontTx/>
              <a:buChar char="•"/>
              <a:defRPr/>
            </a:pPr>
            <a:endParaRPr lang="en-US" sz="2360" kern="0" dirty="0">
              <a:solidFill>
                <a:schemeClr val="accent2">
                  <a:lumMod val="75000"/>
                </a:schemeClr>
              </a:solidFill>
              <a:latin typeface="Calibri" pitchFamily="34" charset="0"/>
            </a:endParaRPr>
          </a:p>
          <a:p>
            <a:pPr marL="338759" indent="-338759">
              <a:lnSpc>
                <a:spcPct val="90000"/>
              </a:lnSpc>
              <a:spcBef>
                <a:spcPct val="20000"/>
              </a:spcBef>
              <a:defRPr/>
            </a:pPr>
            <a:endParaRPr lang="en-US" sz="2360" kern="0" dirty="0">
              <a:solidFill>
                <a:schemeClr val="accent2">
                  <a:lumMod val="75000"/>
                </a:schemeClr>
              </a:solidFill>
              <a:latin typeface="Calibri" pitchFamily="34" charset="0"/>
            </a:endParaRPr>
          </a:p>
        </p:txBody>
      </p:sp>
      <p:pic>
        <p:nvPicPr>
          <p:cNvPr id="8" name="Picture 7"/>
          <p:cNvPicPr/>
          <p:nvPr/>
        </p:nvPicPr>
        <p:blipFill>
          <a:blip r:embed="rId3" cstate="print"/>
          <a:srcRect l="31891" t="7949" r="41506" b="20000"/>
          <a:stretch>
            <a:fillRect/>
          </a:stretch>
        </p:blipFill>
        <p:spPr bwMode="auto">
          <a:xfrm>
            <a:off x="4505405" y="1285155"/>
            <a:ext cx="2697096" cy="4910097"/>
          </a:xfrm>
          <a:prstGeom prst="rect">
            <a:avLst/>
          </a:prstGeom>
          <a:noFill/>
          <a:ln w="9525">
            <a:solidFill>
              <a:srgbClr val="005DA2"/>
            </a:solidFill>
            <a:miter lim="800000"/>
            <a:headEnd/>
            <a:tailEnd/>
          </a:ln>
        </p:spPr>
      </p:pic>
      <p:sp>
        <p:nvSpPr>
          <p:cNvPr id="7" name="Rounded Rectangle 6"/>
          <p:cNvSpPr/>
          <p:nvPr/>
        </p:nvSpPr>
        <p:spPr>
          <a:xfrm>
            <a:off x="6510938" y="3913094"/>
            <a:ext cx="691563" cy="2143845"/>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11" name="TextBox 10"/>
          <p:cNvSpPr txBox="1"/>
          <p:nvPr/>
        </p:nvSpPr>
        <p:spPr>
          <a:xfrm>
            <a:off x="8309002" y="3359844"/>
            <a:ext cx="2005533" cy="846770"/>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Keys for Jogging in either joint mode or XYZ mode</a:t>
            </a:r>
          </a:p>
        </p:txBody>
      </p:sp>
      <p:sp>
        <p:nvSpPr>
          <p:cNvPr id="20" name="Rounded Rectangle 19"/>
          <p:cNvSpPr/>
          <p:nvPr/>
        </p:nvSpPr>
        <p:spPr>
          <a:xfrm>
            <a:off x="4505405" y="3774782"/>
            <a:ext cx="345782" cy="484094"/>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26" name="Rounded Rectangle 25"/>
          <p:cNvSpPr/>
          <p:nvPr/>
        </p:nvSpPr>
        <p:spPr>
          <a:xfrm>
            <a:off x="6234313" y="3843938"/>
            <a:ext cx="276625" cy="1175657"/>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31" name="Rounded Rectangle 30"/>
          <p:cNvSpPr/>
          <p:nvPr/>
        </p:nvSpPr>
        <p:spPr>
          <a:xfrm>
            <a:off x="4782030" y="3429000"/>
            <a:ext cx="345782" cy="484094"/>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32" name="TextBox 31"/>
          <p:cNvSpPr txBox="1"/>
          <p:nvPr/>
        </p:nvSpPr>
        <p:spPr>
          <a:xfrm>
            <a:off x="1808309" y="1215999"/>
            <a:ext cx="2005533" cy="2607124"/>
          </a:xfrm>
          <a:prstGeom prst="rect">
            <a:avLst/>
          </a:prstGeom>
          <a:noFill/>
          <a:ln w="12700">
            <a:solidFill>
              <a:srgbClr val="005DA2"/>
            </a:solidFill>
          </a:ln>
        </p:spPr>
        <p:txBody>
          <a:bodyPr wrap="square" rtlCol="0">
            <a:spAutoFit/>
          </a:bodyPr>
          <a:lstStyle/>
          <a:p>
            <a:r>
              <a:rPr lang="en-US" sz="1634" dirty="0">
                <a:solidFill>
                  <a:srgbClr val="0070C0"/>
                </a:solidFill>
                <a:latin typeface="Calibri" pitchFamily="34" charset="0"/>
              </a:rPr>
              <a:t>To jog the Robot Teach Pendant should be On and Press Shift + Jogging Keys.( To run the program in manual mode TP should be On and Press Shift + FWD/BWD keys to execute)</a:t>
            </a:r>
          </a:p>
        </p:txBody>
      </p:sp>
      <p:sp>
        <p:nvSpPr>
          <p:cNvPr id="39" name="Rounded Rectangle 38"/>
          <p:cNvSpPr/>
          <p:nvPr/>
        </p:nvSpPr>
        <p:spPr>
          <a:xfrm>
            <a:off x="4851187" y="4120563"/>
            <a:ext cx="276625" cy="345782"/>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40" name="TextBox 39"/>
          <p:cNvSpPr txBox="1"/>
          <p:nvPr/>
        </p:nvSpPr>
        <p:spPr>
          <a:xfrm>
            <a:off x="1877466" y="3982251"/>
            <a:ext cx="1867220" cy="846770"/>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To execute the program step-by-step</a:t>
            </a:r>
          </a:p>
        </p:txBody>
      </p:sp>
      <p:cxnSp>
        <p:nvCxnSpPr>
          <p:cNvPr id="42" name="Elbow Connector 41"/>
          <p:cNvCxnSpPr>
            <a:stCxn id="39" idx="1"/>
            <a:endCxn id="40" idx="3"/>
          </p:cNvCxnSpPr>
          <p:nvPr/>
        </p:nvCxnSpPr>
        <p:spPr>
          <a:xfrm rot="10800000" flipV="1">
            <a:off x="3744687" y="4293454"/>
            <a:ext cx="1106501" cy="112182"/>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a:xfrm>
            <a:off x="4851187" y="4466344"/>
            <a:ext cx="276625" cy="345782"/>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44" name="TextBox 43"/>
          <p:cNvSpPr txBox="1"/>
          <p:nvPr/>
        </p:nvSpPr>
        <p:spPr>
          <a:xfrm>
            <a:off x="1877466" y="4881282"/>
            <a:ext cx="1867220" cy="343812"/>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Reset the errors</a:t>
            </a:r>
          </a:p>
        </p:txBody>
      </p:sp>
      <p:cxnSp>
        <p:nvCxnSpPr>
          <p:cNvPr id="45" name="Elbow Connector 44"/>
          <p:cNvCxnSpPr>
            <a:endCxn id="44" idx="3"/>
          </p:cNvCxnSpPr>
          <p:nvPr/>
        </p:nvCxnSpPr>
        <p:spPr>
          <a:xfrm rot="10800000" flipV="1">
            <a:off x="3744687" y="4673812"/>
            <a:ext cx="1037345" cy="379376"/>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5404437" y="5780314"/>
            <a:ext cx="276625" cy="345782"/>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49" name="TextBox 48"/>
          <p:cNvSpPr txBox="1"/>
          <p:nvPr/>
        </p:nvSpPr>
        <p:spPr>
          <a:xfrm>
            <a:off x="4297936" y="6264408"/>
            <a:ext cx="1867220" cy="343812"/>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Short cut to I/O’s</a:t>
            </a:r>
          </a:p>
        </p:txBody>
      </p:sp>
      <p:cxnSp>
        <p:nvCxnSpPr>
          <p:cNvPr id="51" name="Straight Arrow Connector 50"/>
          <p:cNvCxnSpPr>
            <a:stCxn id="48" idx="2"/>
          </p:cNvCxnSpPr>
          <p:nvPr/>
        </p:nvCxnSpPr>
        <p:spPr>
          <a:xfrm rot="5400000">
            <a:off x="5473593" y="6195252"/>
            <a:ext cx="138313" cy="1441"/>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a:off x="3813842" y="3014062"/>
            <a:ext cx="2420471" cy="829876"/>
          </a:xfrm>
          <a:prstGeom prst="bentConnector3">
            <a:avLst>
              <a:gd name="adj1" fmla="val 47293"/>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6234313" y="5019595"/>
            <a:ext cx="276625" cy="345782"/>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sp>
        <p:nvSpPr>
          <p:cNvPr id="58" name="TextBox 57"/>
          <p:cNvSpPr txBox="1"/>
          <p:nvPr/>
        </p:nvSpPr>
        <p:spPr>
          <a:xfrm>
            <a:off x="8309001" y="4950440"/>
            <a:ext cx="2420471" cy="343812"/>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Selection of Co-ordinates</a:t>
            </a:r>
          </a:p>
        </p:txBody>
      </p:sp>
      <p:cxnSp>
        <p:nvCxnSpPr>
          <p:cNvPr id="60" name="Shape 59"/>
          <p:cNvCxnSpPr>
            <a:stCxn id="57" idx="3"/>
            <a:endCxn id="58" idx="1"/>
          </p:cNvCxnSpPr>
          <p:nvPr/>
        </p:nvCxnSpPr>
        <p:spPr>
          <a:xfrm flipV="1">
            <a:off x="6510938" y="5122346"/>
            <a:ext cx="1798063" cy="70140"/>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510938" y="6333565"/>
            <a:ext cx="1867220" cy="343812"/>
          </a:xfrm>
          <a:prstGeom prst="rect">
            <a:avLst/>
          </a:prstGeom>
          <a:noFill/>
          <a:ln w="12700">
            <a:solidFill>
              <a:srgbClr val="005DA2"/>
            </a:solidFill>
          </a:ln>
        </p:spPr>
        <p:txBody>
          <a:bodyPr wrap="square" rtlCol="0">
            <a:spAutoFit/>
          </a:bodyPr>
          <a:lstStyle/>
          <a:p>
            <a:pPr algn="ctr"/>
            <a:r>
              <a:rPr lang="en-US" sz="1634" dirty="0">
                <a:solidFill>
                  <a:srgbClr val="0070C0"/>
                </a:solidFill>
                <a:latin typeface="Calibri" pitchFamily="34" charset="0"/>
              </a:rPr>
              <a:t>Speed Control keys</a:t>
            </a:r>
          </a:p>
        </p:txBody>
      </p:sp>
      <p:cxnSp>
        <p:nvCxnSpPr>
          <p:cNvPr id="62" name="Straight Arrow Connector 61"/>
          <p:cNvCxnSpPr/>
          <p:nvPr/>
        </p:nvCxnSpPr>
        <p:spPr>
          <a:xfrm rot="16200000" flipH="1">
            <a:off x="6372625" y="6126096"/>
            <a:ext cx="276625" cy="138313"/>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6234313" y="5365376"/>
            <a:ext cx="276625" cy="691563"/>
          </a:xfrm>
          <a:prstGeom prst="roundRect">
            <a:avLst/>
          </a:prstGeom>
          <a:noFill/>
          <a:ln w="63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cxnSp>
        <p:nvCxnSpPr>
          <p:cNvPr id="35" name="Elbow Connector 34"/>
          <p:cNvCxnSpPr/>
          <p:nvPr/>
        </p:nvCxnSpPr>
        <p:spPr>
          <a:xfrm rot="10800000">
            <a:off x="3813842" y="3290687"/>
            <a:ext cx="1037345" cy="414938"/>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0" idx="1"/>
          </p:cNvCxnSpPr>
          <p:nvPr/>
        </p:nvCxnSpPr>
        <p:spPr>
          <a:xfrm rot="10800000">
            <a:off x="3813842" y="3636469"/>
            <a:ext cx="691563" cy="380360"/>
          </a:xfrm>
          <a:prstGeom prst="bentConnector3">
            <a:avLst>
              <a:gd name="adj1" fmla="val 50000"/>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hape 45"/>
          <p:cNvCxnSpPr>
            <a:stCxn id="7" idx="0"/>
            <a:endCxn id="11" idx="1"/>
          </p:cNvCxnSpPr>
          <p:nvPr/>
        </p:nvCxnSpPr>
        <p:spPr>
          <a:xfrm rot="5400000" flipH="1" flipV="1">
            <a:off x="7517929" y="3122021"/>
            <a:ext cx="129865" cy="1452282"/>
          </a:xfrm>
          <a:prstGeom prst="bentConnector2">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166611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25514" t="17647" r="12261" b="12834"/>
          <a:stretch>
            <a:fillRect/>
          </a:stretch>
        </p:blipFill>
        <p:spPr bwMode="auto">
          <a:xfrm>
            <a:off x="2638186" y="939373"/>
            <a:ext cx="7607192" cy="5670817"/>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32054497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rver\difacto data\02 USER DATA\02 TECHNICAL\02 TECHNICAL INFO\01 WORLD OF ROBOTS\01 FANUC\01 MANUALS\02 New E Doc\content\MAROCSPT708051E_REV_C\graphics\g389eg.png"/>
          <p:cNvPicPr/>
          <p:nvPr/>
        </p:nvPicPr>
        <p:blipFill>
          <a:blip r:embed="rId2" cstate="print"/>
          <a:srcRect l="13524" t="1292" r="8997" b="15478"/>
          <a:stretch>
            <a:fillRect/>
          </a:stretch>
        </p:blipFill>
        <p:spPr bwMode="auto">
          <a:xfrm>
            <a:off x="2430716" y="1008529"/>
            <a:ext cx="7745506" cy="5394192"/>
          </a:xfrm>
          <a:prstGeom prst="rect">
            <a:avLst/>
          </a:prstGeom>
          <a:noFill/>
          <a:ln w="9525">
            <a:solidFill>
              <a:srgbClr val="005DA2"/>
            </a:solidFill>
            <a:miter lim="800000"/>
            <a:headEnd/>
            <a:tailEnd/>
          </a:ln>
        </p:spPr>
      </p:pic>
      <p:sp>
        <p:nvSpPr>
          <p:cNvPr id="3" name="Rectangle 2"/>
          <p:cNvSpPr/>
          <p:nvPr/>
        </p:nvSpPr>
        <p:spPr>
          <a:xfrm>
            <a:off x="5120665" y="370562"/>
            <a:ext cx="3042877" cy="511358"/>
          </a:xfrm>
          <a:prstGeom prst="rect">
            <a:avLst/>
          </a:prstGeom>
        </p:spPr>
        <p:txBody>
          <a:bodyPr wrap="square">
            <a:spAutoFit/>
          </a:bodyPr>
          <a:lstStyle/>
          <a:p>
            <a:r>
              <a:rPr lang="en-US" sz="2600" b="1" dirty="0">
                <a:solidFill>
                  <a:srgbClr val="FF0000"/>
                </a:solidFill>
                <a:latin typeface="Calibri" pitchFamily="34" charset="0"/>
              </a:rPr>
              <a:t>LED INDICATION</a:t>
            </a:r>
            <a:endParaRPr lang="en-US" sz="2600" dirty="0"/>
          </a:p>
        </p:txBody>
      </p:sp>
    </p:spTree>
    <p:extLst>
      <p:ext uri="{BB962C8B-B14F-4D97-AF65-F5344CB8AC3E}">
        <p14:creationId xmlns:p14="http://schemas.microsoft.com/office/powerpoint/2010/main" xmlns="" val="224493693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4289" y="1739933"/>
            <a:ext cx="9707338" cy="2893100"/>
          </a:xfrm>
          <a:prstGeom prst="rect">
            <a:avLst/>
          </a:prstGeom>
          <a:noFill/>
        </p:spPr>
        <p:txBody>
          <a:bodyPr wrap="square" rtlCol="0">
            <a:spAutoFit/>
          </a:bodyPr>
          <a:lstStyle/>
          <a:p>
            <a:pPr>
              <a:buFont typeface="Wingdings" pitchFamily="2" charset="2"/>
              <a:buChar char="Ø"/>
            </a:pPr>
            <a:r>
              <a:rPr lang="en-US" sz="2600" b="1" dirty="0">
                <a:solidFill>
                  <a:srgbClr val="0070C0"/>
                </a:solidFill>
                <a:latin typeface="Calibri" pitchFamily="34" charset="0"/>
              </a:rPr>
              <a:t>Jogging the robot is the operation of moving the robot as desired by manually selecting the axes or direction of motion on the teach pendant.</a:t>
            </a:r>
          </a:p>
          <a:p>
            <a:pPr>
              <a:buFont typeface="Wingdings" pitchFamily="2" charset="2"/>
              <a:buChar char="Ø"/>
            </a:pPr>
            <a:endParaRPr lang="en-US" sz="2600" b="1" dirty="0">
              <a:solidFill>
                <a:srgbClr val="0070C0"/>
              </a:solidFill>
              <a:latin typeface="Calibri" pitchFamily="34" charset="0"/>
            </a:endParaRPr>
          </a:p>
          <a:p>
            <a:pPr>
              <a:buFont typeface="Wingdings" pitchFamily="2" charset="2"/>
              <a:buChar char="Ø"/>
            </a:pPr>
            <a:r>
              <a:rPr lang="en-US" sz="2600" b="1" dirty="0">
                <a:solidFill>
                  <a:srgbClr val="0070C0"/>
                </a:solidFill>
                <a:latin typeface="Calibri" pitchFamily="34" charset="0"/>
              </a:rPr>
              <a:t>Two modes of jogging:</a:t>
            </a:r>
          </a:p>
          <a:p>
            <a:pPr>
              <a:buFont typeface="Wingdings" pitchFamily="2" charset="2"/>
              <a:buChar char="§"/>
            </a:pPr>
            <a:r>
              <a:rPr lang="en-US" sz="2600" b="1" dirty="0">
                <a:solidFill>
                  <a:srgbClr val="0070C0"/>
                </a:solidFill>
                <a:latin typeface="Calibri" pitchFamily="34" charset="0"/>
              </a:rPr>
              <a:t>  Joint jogging</a:t>
            </a:r>
          </a:p>
          <a:p>
            <a:pPr>
              <a:buFont typeface="Wingdings" pitchFamily="2" charset="2"/>
              <a:buChar char="§"/>
            </a:pPr>
            <a:r>
              <a:rPr lang="en-US" sz="2600" b="1" dirty="0">
                <a:solidFill>
                  <a:srgbClr val="0070C0"/>
                </a:solidFill>
                <a:latin typeface="Calibri" pitchFamily="34" charset="0"/>
              </a:rPr>
              <a:t>  </a:t>
            </a:r>
            <a:r>
              <a:rPr lang="en-US" sz="2600" b="1" dirty="0" smtClean="0">
                <a:solidFill>
                  <a:srgbClr val="0070C0"/>
                </a:solidFill>
                <a:latin typeface="Calibri" pitchFamily="34" charset="0"/>
              </a:rPr>
              <a:t>Cartesian jogging</a:t>
            </a:r>
            <a:endParaRPr lang="en-US" sz="2600" b="1" dirty="0">
              <a:solidFill>
                <a:srgbClr val="0070C0"/>
              </a:solidFill>
              <a:latin typeface="Calibri" pitchFamily="34" charset="0"/>
            </a:endParaRPr>
          </a:p>
        </p:txBody>
      </p:sp>
      <p:sp>
        <p:nvSpPr>
          <p:cNvPr id="3" name="Rectangle 2"/>
          <p:cNvSpPr/>
          <p:nvPr/>
        </p:nvSpPr>
        <p:spPr>
          <a:xfrm>
            <a:off x="4367092" y="593591"/>
            <a:ext cx="4080222" cy="584775"/>
          </a:xfrm>
          <a:prstGeom prst="rect">
            <a:avLst/>
          </a:prstGeom>
        </p:spPr>
        <p:txBody>
          <a:bodyPr wrap="square">
            <a:spAutoFit/>
          </a:bodyPr>
          <a:lstStyle/>
          <a:p>
            <a:r>
              <a:rPr lang="en-US" sz="3200" b="1" dirty="0">
                <a:solidFill>
                  <a:srgbClr val="FF0000"/>
                </a:solidFill>
                <a:latin typeface="Calibri" pitchFamily="34" charset="0"/>
              </a:rPr>
              <a:t>JOGGING THE ROBOT</a:t>
            </a:r>
            <a:endParaRPr lang="en-US" sz="3200" dirty="0"/>
          </a:p>
        </p:txBody>
      </p:sp>
    </p:spTree>
    <p:extLst>
      <p:ext uri="{BB962C8B-B14F-4D97-AF65-F5344CB8AC3E}">
        <p14:creationId xmlns:p14="http://schemas.microsoft.com/office/powerpoint/2010/main" xmlns="" val="254810056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891153" y="762000"/>
            <a:ext cx="8409695" cy="762000"/>
          </a:xfrm>
          <a:prstGeom prst="rect">
            <a:avLst/>
          </a:prstGeom>
        </p:spPr>
        <p:txBody>
          <a:bodyPr lIns="90332" tIns="45166" rIns="90332" bIns="45166"/>
          <a:lstStyle/>
          <a:p>
            <a:pPr algn="ctr">
              <a:defRPr/>
            </a:pPr>
            <a:r>
              <a:rPr lang="en-US" sz="3540" dirty="0">
                <a:latin typeface="Calibri" pitchFamily="34" charset="0"/>
              </a:rPr>
              <a:t> </a:t>
            </a:r>
            <a:endParaRPr lang="en-US" sz="3540" b="1" dirty="0">
              <a:solidFill>
                <a:srgbClr val="FF0000"/>
              </a:solidFill>
              <a:latin typeface="Calibri" pitchFamily="34" charset="0"/>
              <a:ea typeface="+mj-ea"/>
              <a:cs typeface="+mj-cs"/>
            </a:endParaRPr>
          </a:p>
          <a:p>
            <a:pPr algn="ctr">
              <a:defRPr/>
            </a:pPr>
            <a:endParaRPr lang="en-US" sz="3540" b="1" dirty="0">
              <a:solidFill>
                <a:srgbClr val="FF0000"/>
              </a:solidFill>
              <a:latin typeface="Calibri" pitchFamily="34" charset="0"/>
              <a:ea typeface="+mj-ea"/>
              <a:cs typeface="+mj-cs"/>
            </a:endParaRPr>
          </a:p>
        </p:txBody>
      </p:sp>
      <p:pic>
        <p:nvPicPr>
          <p:cNvPr id="6" name="Picture 6"/>
          <p:cNvPicPr>
            <a:picLocks noChangeAspect="1" noChangeArrowheads="1"/>
          </p:cNvPicPr>
          <p:nvPr/>
        </p:nvPicPr>
        <p:blipFill>
          <a:blip r:embed="rId3" cstate="print"/>
          <a:srcRect/>
          <a:stretch>
            <a:fillRect/>
          </a:stretch>
        </p:blipFill>
        <p:spPr bwMode="auto">
          <a:xfrm>
            <a:off x="5924354" y="1614153"/>
            <a:ext cx="4915861" cy="4397188"/>
          </a:xfrm>
          <a:prstGeom prst="rect">
            <a:avLst/>
          </a:prstGeom>
          <a:noFill/>
          <a:ln w="9525">
            <a:solidFill>
              <a:srgbClr val="005EA4"/>
            </a:solidFill>
            <a:miter lim="800000"/>
            <a:headEnd/>
            <a:tailEnd/>
          </a:ln>
        </p:spPr>
      </p:pic>
      <p:sp>
        <p:nvSpPr>
          <p:cNvPr id="8" name="Rectangle 7"/>
          <p:cNvSpPr/>
          <p:nvPr/>
        </p:nvSpPr>
        <p:spPr>
          <a:xfrm>
            <a:off x="1508740" y="1614153"/>
            <a:ext cx="4849586" cy="2862322"/>
          </a:xfrm>
          <a:prstGeom prst="rect">
            <a:avLst/>
          </a:prstGeom>
        </p:spPr>
        <p:txBody>
          <a:bodyPr>
            <a:spAutoFit/>
          </a:bodyPr>
          <a:lstStyle/>
          <a:p>
            <a:r>
              <a:rPr lang="en-US" sz="2000" b="1" dirty="0">
                <a:solidFill>
                  <a:srgbClr val="0070C0"/>
                </a:solidFill>
                <a:latin typeface="Calibri" pitchFamily="34" charset="0"/>
              </a:rPr>
              <a:t>Basic Robotic cell consists of:</a:t>
            </a:r>
          </a:p>
          <a:p>
            <a:pPr>
              <a:buFont typeface="Wingdings" pitchFamily="2" charset="2"/>
              <a:buChar char="§"/>
            </a:pPr>
            <a:r>
              <a:rPr lang="en-US" sz="2000" b="1" dirty="0">
                <a:solidFill>
                  <a:srgbClr val="0070C0"/>
                </a:solidFill>
                <a:latin typeface="Calibri" pitchFamily="34" charset="0"/>
              </a:rPr>
              <a:t> A Robot</a:t>
            </a:r>
          </a:p>
          <a:p>
            <a:pPr>
              <a:buFont typeface="Wingdings" pitchFamily="2" charset="2"/>
              <a:buChar char="§"/>
            </a:pPr>
            <a:r>
              <a:rPr lang="en-US" sz="2000" b="1" dirty="0">
                <a:solidFill>
                  <a:srgbClr val="0070C0"/>
                </a:solidFill>
                <a:latin typeface="Calibri" pitchFamily="34" charset="0"/>
              </a:rPr>
              <a:t> Its EOAT </a:t>
            </a:r>
          </a:p>
          <a:p>
            <a:pPr>
              <a:buFont typeface="Wingdings" pitchFamily="2" charset="2"/>
              <a:buChar char="§"/>
            </a:pPr>
            <a:r>
              <a:rPr lang="en-US" sz="2000" b="1" dirty="0">
                <a:solidFill>
                  <a:srgbClr val="0070C0"/>
                </a:solidFill>
                <a:latin typeface="Calibri" pitchFamily="34" charset="0"/>
              </a:rPr>
              <a:t> Robot Controller</a:t>
            </a:r>
          </a:p>
          <a:p>
            <a:pPr>
              <a:buFont typeface="Wingdings" pitchFamily="2" charset="2"/>
              <a:buChar char="§"/>
            </a:pPr>
            <a:r>
              <a:rPr lang="en-US" sz="2000" b="1" dirty="0">
                <a:solidFill>
                  <a:srgbClr val="0070C0"/>
                </a:solidFill>
                <a:latin typeface="Calibri" pitchFamily="34" charset="0"/>
              </a:rPr>
              <a:t> PLC panel</a:t>
            </a:r>
          </a:p>
          <a:p>
            <a:pPr>
              <a:buFont typeface="Wingdings" pitchFamily="2" charset="2"/>
              <a:buChar char="§"/>
            </a:pPr>
            <a:r>
              <a:rPr lang="en-US" sz="2000" b="1" dirty="0">
                <a:solidFill>
                  <a:srgbClr val="0070C0"/>
                </a:solidFill>
                <a:latin typeface="Calibri" pitchFamily="34" charset="0"/>
              </a:rPr>
              <a:t> Cable tray</a:t>
            </a:r>
          </a:p>
          <a:p>
            <a:pPr>
              <a:buFont typeface="Wingdings" pitchFamily="2" charset="2"/>
              <a:buChar char="§"/>
            </a:pPr>
            <a:r>
              <a:rPr lang="en-US" sz="2000" b="1" dirty="0">
                <a:solidFill>
                  <a:srgbClr val="0070C0"/>
                </a:solidFill>
                <a:latin typeface="Calibri" pitchFamily="34" charset="0"/>
              </a:rPr>
              <a:t> Fences</a:t>
            </a:r>
          </a:p>
          <a:p>
            <a:pPr>
              <a:buFont typeface="Wingdings" pitchFamily="2" charset="2"/>
              <a:buChar char="§"/>
            </a:pPr>
            <a:r>
              <a:rPr lang="en-US" sz="2000" b="1" dirty="0">
                <a:solidFill>
                  <a:srgbClr val="0070C0"/>
                </a:solidFill>
                <a:latin typeface="Calibri" pitchFamily="34" charset="0"/>
              </a:rPr>
              <a:t> Fixture/Machine</a:t>
            </a:r>
          </a:p>
          <a:p>
            <a:pPr>
              <a:buFont typeface="Wingdings" pitchFamily="2" charset="2"/>
              <a:buChar char="§"/>
            </a:pPr>
            <a:r>
              <a:rPr lang="en-US" sz="2000" b="1" dirty="0">
                <a:solidFill>
                  <a:srgbClr val="0070C0"/>
                </a:solidFill>
                <a:latin typeface="Calibri" pitchFamily="34" charset="0"/>
              </a:rPr>
              <a:t> Components</a:t>
            </a:r>
          </a:p>
        </p:txBody>
      </p:sp>
      <p:sp>
        <p:nvSpPr>
          <p:cNvPr id="9" name="Rectangle 4"/>
          <p:cNvSpPr>
            <a:spLocks noChangeArrowheads="1"/>
          </p:cNvSpPr>
          <p:nvPr/>
        </p:nvSpPr>
        <p:spPr bwMode="auto">
          <a:xfrm>
            <a:off x="4228060" y="593591"/>
            <a:ext cx="4011066" cy="584775"/>
          </a:xfrm>
          <a:prstGeom prst="rect">
            <a:avLst/>
          </a:prstGeom>
          <a:noFill/>
          <a:ln w="9525">
            <a:noFill/>
            <a:miter lim="800000"/>
            <a:headEnd/>
            <a:tailEnd/>
          </a:ln>
        </p:spPr>
        <p:txBody>
          <a:bodyPr>
            <a:spAutoFit/>
          </a:bodyPr>
          <a:lstStyle/>
          <a:p>
            <a:r>
              <a:rPr lang="en-US" sz="3200" b="1" dirty="0">
                <a:solidFill>
                  <a:srgbClr val="FF0000"/>
                </a:solidFill>
                <a:latin typeface="Calibri" pitchFamily="34" charset="0"/>
              </a:rPr>
              <a:t>BASIC ROBOTIC CELL</a:t>
            </a:r>
          </a:p>
        </p:txBody>
      </p:sp>
    </p:spTree>
    <p:extLst>
      <p:ext uri="{BB962C8B-B14F-4D97-AF65-F5344CB8AC3E}">
        <p14:creationId xmlns:p14="http://schemas.microsoft.com/office/powerpoint/2010/main" xmlns="" val="26956758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5794" y="655681"/>
            <a:ext cx="2353529" cy="492443"/>
          </a:xfrm>
          <a:prstGeom prst="rect">
            <a:avLst/>
          </a:prstGeom>
        </p:spPr>
        <p:txBody>
          <a:bodyPr wrap="none">
            <a:spAutoFit/>
          </a:bodyPr>
          <a:lstStyle/>
          <a:p>
            <a:r>
              <a:rPr lang="en-US" sz="2600" b="1" dirty="0" smtClean="0">
                <a:solidFill>
                  <a:srgbClr val="FF0000"/>
                </a:solidFill>
                <a:latin typeface="Calibri" pitchFamily="34" charset="0"/>
              </a:rPr>
              <a:t>JOINT JOGGING</a:t>
            </a:r>
            <a:endParaRPr lang="en-US" sz="2600" b="1" dirty="0">
              <a:solidFill>
                <a:srgbClr val="FF0000"/>
              </a:solidFill>
              <a:latin typeface="Calibri" pitchFamily="34" charset="0"/>
            </a:endParaRPr>
          </a:p>
        </p:txBody>
      </p:sp>
      <p:pic>
        <p:nvPicPr>
          <p:cNvPr id="3" name="Picture 2"/>
          <p:cNvPicPr>
            <a:picLocks noChangeAspect="1"/>
          </p:cNvPicPr>
          <p:nvPr/>
        </p:nvPicPr>
        <p:blipFill>
          <a:blip r:embed="rId2" cstate="print"/>
          <a:stretch>
            <a:fillRect/>
          </a:stretch>
        </p:blipFill>
        <p:spPr>
          <a:xfrm>
            <a:off x="6118672" y="1700279"/>
            <a:ext cx="4591050" cy="4152900"/>
          </a:xfrm>
          <a:prstGeom prst="rect">
            <a:avLst/>
          </a:prstGeom>
        </p:spPr>
      </p:pic>
      <p:sp>
        <p:nvSpPr>
          <p:cNvPr id="4" name="Rectangle 3"/>
          <p:cNvSpPr/>
          <p:nvPr/>
        </p:nvSpPr>
        <p:spPr>
          <a:xfrm>
            <a:off x="1114289" y="2413544"/>
            <a:ext cx="4768269" cy="1015663"/>
          </a:xfrm>
          <a:prstGeom prst="rect">
            <a:avLst/>
          </a:prstGeom>
        </p:spPr>
        <p:txBody>
          <a:bodyPr wrap="square">
            <a:spAutoFit/>
          </a:bodyPr>
          <a:lstStyle/>
          <a:p>
            <a:r>
              <a:rPr lang="en-IN" sz="2000" b="1" dirty="0">
                <a:solidFill>
                  <a:srgbClr val="0070C0"/>
                </a:solidFill>
                <a:latin typeface="Calibri" panose="020F0502020204030204" pitchFamily="34" charset="0"/>
                <a:cs typeface="Calibri" panose="020F0502020204030204" pitchFamily="34" charset="0"/>
              </a:rPr>
              <a:t>During joint jog, the robot moves independently around each </a:t>
            </a:r>
            <a:r>
              <a:rPr lang="en-IN" sz="2000" b="1" dirty="0" smtClean="0">
                <a:solidFill>
                  <a:srgbClr val="0070C0"/>
                </a:solidFill>
                <a:latin typeface="Calibri" panose="020F0502020204030204" pitchFamily="34" charset="0"/>
                <a:cs typeface="Calibri" panose="020F0502020204030204" pitchFamily="34" charset="0"/>
              </a:rPr>
              <a:t>axis according </a:t>
            </a:r>
            <a:r>
              <a:rPr lang="en-IN" sz="2000" b="1" dirty="0">
                <a:solidFill>
                  <a:srgbClr val="0070C0"/>
                </a:solidFill>
                <a:latin typeface="Calibri" panose="020F0502020204030204" pitchFamily="34" charset="0"/>
                <a:cs typeface="Calibri" panose="020F0502020204030204" pitchFamily="34" charset="0"/>
              </a:rPr>
              <a:t>to each joint coordinate </a:t>
            </a:r>
            <a:r>
              <a:rPr lang="en-IN" sz="2000" b="1" dirty="0" smtClean="0">
                <a:solidFill>
                  <a:srgbClr val="0070C0"/>
                </a:solidFill>
                <a:latin typeface="Calibri" panose="020F0502020204030204" pitchFamily="34" charset="0"/>
                <a:cs typeface="Calibri" panose="020F0502020204030204" pitchFamily="34" charset="0"/>
              </a:rPr>
              <a:t>system.</a:t>
            </a:r>
            <a:endParaRPr lang="en-IN" sz="20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30720391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5843721" y="1472351"/>
            <a:ext cx="5553075" cy="4248150"/>
          </a:xfrm>
          <a:prstGeom prst="rect">
            <a:avLst/>
          </a:prstGeom>
        </p:spPr>
      </p:pic>
      <p:sp>
        <p:nvSpPr>
          <p:cNvPr id="3" name="Rectangle 2"/>
          <p:cNvSpPr/>
          <p:nvPr/>
        </p:nvSpPr>
        <p:spPr>
          <a:xfrm>
            <a:off x="662120" y="2348943"/>
            <a:ext cx="5181601" cy="1631216"/>
          </a:xfrm>
          <a:prstGeom prst="rect">
            <a:avLst/>
          </a:prstGeom>
        </p:spPr>
        <p:txBody>
          <a:bodyPr wrap="square">
            <a:spAutoFit/>
          </a:bodyPr>
          <a:lstStyle/>
          <a:p>
            <a:r>
              <a:rPr lang="en-IN" sz="2000" b="1" dirty="0">
                <a:solidFill>
                  <a:srgbClr val="0070C0"/>
                </a:solidFill>
                <a:latin typeface="Calibri" panose="020F0502020204030204" pitchFamily="34" charset="0"/>
                <a:cs typeface="Calibri" panose="020F0502020204030204" pitchFamily="34" charset="0"/>
              </a:rPr>
              <a:t>During Cartesian jog, the tool </a:t>
            </a:r>
            <a:r>
              <a:rPr lang="en-IN" sz="2000" b="1" dirty="0" smtClean="0">
                <a:solidFill>
                  <a:srgbClr val="0070C0"/>
                </a:solidFill>
                <a:latin typeface="Calibri" panose="020F0502020204030204" pitchFamily="34" charset="0"/>
                <a:cs typeface="Calibri" panose="020F0502020204030204" pitchFamily="34" charset="0"/>
              </a:rPr>
              <a:t>centre </a:t>
            </a:r>
            <a:r>
              <a:rPr lang="en-IN" sz="2000" b="1" dirty="0">
                <a:solidFill>
                  <a:srgbClr val="0070C0"/>
                </a:solidFill>
                <a:latin typeface="Calibri" panose="020F0502020204030204" pitchFamily="34" charset="0"/>
                <a:cs typeface="Calibri" panose="020F0502020204030204" pitchFamily="34" charset="0"/>
              </a:rPr>
              <a:t>point of the robot moves along </a:t>
            </a:r>
            <a:r>
              <a:rPr lang="en-IN" sz="2000" b="1" dirty="0" smtClean="0">
                <a:solidFill>
                  <a:srgbClr val="0070C0"/>
                </a:solidFill>
                <a:latin typeface="Calibri" panose="020F0502020204030204" pitchFamily="34" charset="0"/>
                <a:cs typeface="Calibri" panose="020F0502020204030204" pitchFamily="34" charset="0"/>
              </a:rPr>
              <a:t>the X-</a:t>
            </a:r>
            <a:r>
              <a:rPr lang="en-IN" sz="2000" b="1" dirty="0">
                <a:solidFill>
                  <a:srgbClr val="0070C0"/>
                </a:solidFill>
                <a:latin typeface="Calibri" panose="020F0502020204030204" pitchFamily="34" charset="0"/>
                <a:cs typeface="Calibri" panose="020F0502020204030204" pitchFamily="34" charset="0"/>
              </a:rPr>
              <a:t>, Y-, and Z-axes of the user or jog coordinate systems. You can </a:t>
            </a:r>
            <a:r>
              <a:rPr lang="en-IN" sz="2000" b="1" dirty="0" smtClean="0">
                <a:solidFill>
                  <a:srgbClr val="0070C0"/>
                </a:solidFill>
                <a:latin typeface="Calibri" panose="020F0502020204030204" pitchFamily="34" charset="0"/>
                <a:cs typeface="Calibri" panose="020F0502020204030204" pitchFamily="34" charset="0"/>
              </a:rPr>
              <a:t>not cause </a:t>
            </a:r>
            <a:r>
              <a:rPr lang="en-IN" sz="2000" b="1" dirty="0">
                <a:solidFill>
                  <a:srgbClr val="0070C0"/>
                </a:solidFill>
                <a:latin typeface="Calibri" panose="020F0502020204030204" pitchFamily="34" charset="0"/>
                <a:cs typeface="Calibri" panose="020F0502020204030204" pitchFamily="34" charset="0"/>
              </a:rPr>
              <a:t>the robot to rotate the tool around x-,y-,and z-axis of the </a:t>
            </a:r>
            <a:r>
              <a:rPr lang="en-IN" sz="2000" b="1" dirty="0" smtClean="0">
                <a:solidFill>
                  <a:srgbClr val="0070C0"/>
                </a:solidFill>
                <a:latin typeface="Calibri" panose="020F0502020204030204" pitchFamily="34" charset="0"/>
                <a:cs typeface="Calibri" panose="020F0502020204030204" pitchFamily="34" charset="0"/>
              </a:rPr>
              <a:t>user frame </a:t>
            </a:r>
            <a:r>
              <a:rPr lang="en-IN" sz="2000" b="1" dirty="0">
                <a:solidFill>
                  <a:srgbClr val="0070C0"/>
                </a:solidFill>
                <a:latin typeface="Calibri" panose="020F0502020204030204" pitchFamily="34" charset="0"/>
                <a:cs typeface="Calibri" panose="020F0502020204030204" pitchFamily="34" charset="0"/>
              </a:rPr>
              <a:t>or jog </a:t>
            </a:r>
            <a:r>
              <a:rPr lang="en-IN" sz="2000" b="1" dirty="0" smtClean="0">
                <a:solidFill>
                  <a:srgbClr val="0070C0"/>
                </a:solidFill>
                <a:latin typeface="Calibri" panose="020F0502020204030204" pitchFamily="34" charset="0"/>
                <a:cs typeface="Calibri" panose="020F0502020204030204" pitchFamily="34" charset="0"/>
              </a:rPr>
              <a:t>frame.</a:t>
            </a:r>
            <a:endParaRPr lang="en-IN" sz="2000" b="1" dirty="0">
              <a:solidFill>
                <a:srgbClr val="0070C0"/>
              </a:solidFill>
              <a:latin typeface="Calibri" panose="020F0502020204030204" pitchFamily="34" charset="0"/>
              <a:cs typeface="Calibri" panose="020F0502020204030204" pitchFamily="34" charset="0"/>
            </a:endParaRPr>
          </a:p>
        </p:txBody>
      </p:sp>
      <p:sp>
        <p:nvSpPr>
          <p:cNvPr id="4" name="Rectangle 3"/>
          <p:cNvSpPr/>
          <p:nvPr/>
        </p:nvSpPr>
        <p:spPr>
          <a:xfrm>
            <a:off x="4473974" y="608601"/>
            <a:ext cx="3097195" cy="492443"/>
          </a:xfrm>
          <a:prstGeom prst="rect">
            <a:avLst/>
          </a:prstGeom>
        </p:spPr>
        <p:txBody>
          <a:bodyPr wrap="none">
            <a:spAutoFit/>
          </a:bodyPr>
          <a:lstStyle/>
          <a:p>
            <a:r>
              <a:rPr lang="en-US" sz="2600" b="1" dirty="0" smtClean="0">
                <a:solidFill>
                  <a:srgbClr val="FF0000"/>
                </a:solidFill>
                <a:latin typeface="Calibri" pitchFamily="34" charset="0"/>
              </a:rPr>
              <a:t>CARTESIAN JOGGING</a:t>
            </a:r>
            <a:endParaRPr lang="en-US" sz="2600" b="1" dirty="0">
              <a:solidFill>
                <a:srgbClr val="FF0000"/>
              </a:solidFill>
              <a:latin typeface="Calibri" pitchFamily="34" charset="0"/>
            </a:endParaRPr>
          </a:p>
        </p:txBody>
      </p:sp>
    </p:spTree>
    <p:extLst>
      <p:ext uri="{BB962C8B-B14F-4D97-AF65-F5344CB8AC3E}">
        <p14:creationId xmlns:p14="http://schemas.microsoft.com/office/powerpoint/2010/main" xmlns="" val="2837759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bwMode="auto">
          <a:xfrm>
            <a:off x="3890577" y="516319"/>
            <a:ext cx="4441066" cy="691563"/>
          </a:xfrm>
          <a:prstGeom prst="rect">
            <a:avLst/>
          </a:prstGeom>
          <a:noFill/>
          <a:ln>
            <a:miter lim="800000"/>
            <a:headEnd/>
            <a:tailEnd/>
          </a:ln>
        </p:spPr>
        <p:txBody>
          <a:bodyPr lIns="90332" tIns="45166" rIns="90332" bIns="45166"/>
          <a:lstStyle/>
          <a:p>
            <a:pPr algn="just" eaLnBrk="1" hangingPunct="1"/>
            <a:r>
              <a:rPr lang="en-US" sz="2600" dirty="0">
                <a:solidFill>
                  <a:srgbClr val="FF0000"/>
                </a:solidFill>
                <a:latin typeface="Calibri" pitchFamily="34" charset="0"/>
              </a:rPr>
              <a:t>TYPES OF OPERATION MODES</a:t>
            </a:r>
          </a:p>
        </p:txBody>
      </p:sp>
      <p:sp>
        <p:nvSpPr>
          <p:cNvPr id="43011" name="Rectangle 3"/>
          <p:cNvSpPr>
            <a:spLocks noChangeArrowheads="1"/>
          </p:cNvSpPr>
          <p:nvPr/>
        </p:nvSpPr>
        <p:spPr bwMode="auto">
          <a:xfrm>
            <a:off x="476751" y="1248817"/>
            <a:ext cx="10573322" cy="5324535"/>
          </a:xfrm>
          <a:prstGeom prst="rect">
            <a:avLst/>
          </a:prstGeom>
          <a:noFill/>
          <a:ln w="9525">
            <a:noFill/>
            <a:miter lim="800000"/>
            <a:headEnd/>
            <a:tailEnd/>
          </a:ln>
        </p:spPr>
        <p:txBody>
          <a:bodyPr wrap="square">
            <a:spAutoFit/>
          </a:bodyPr>
          <a:lstStyle/>
          <a:p>
            <a:pPr algn="just">
              <a:buFont typeface="Wingdings" pitchFamily="2" charset="2"/>
              <a:buChar char="Ø"/>
            </a:pPr>
            <a:r>
              <a:rPr lang="en-US" sz="2000" b="1" dirty="0" smtClean="0">
                <a:solidFill>
                  <a:srgbClr val="0070C0"/>
                </a:solidFill>
                <a:latin typeface="Calibri" pitchFamily="34" charset="0"/>
                <a:cs typeface="Calibri" panose="020F0502020204030204" pitchFamily="34" charset="0"/>
              </a:rPr>
              <a:t> T1 (Test mode 1):    - Preparation /teaching of job</a:t>
            </a:r>
          </a:p>
          <a:p>
            <a:pPr algn="just"/>
            <a:r>
              <a:rPr lang="en-US" sz="2000" b="1" dirty="0" smtClean="0">
                <a:solidFill>
                  <a:srgbClr val="0070C0"/>
                </a:solidFill>
                <a:latin typeface="Calibri" pitchFamily="34" charset="0"/>
                <a:cs typeface="Calibri" panose="020F0502020204030204" pitchFamily="34" charset="0"/>
              </a:rPr>
              <a:t>                                        - Modification of registered job</a:t>
            </a:r>
          </a:p>
          <a:p>
            <a:pPr algn="just"/>
            <a:r>
              <a:rPr lang="en-US" sz="2000" b="1" dirty="0" smtClean="0">
                <a:solidFill>
                  <a:srgbClr val="0070C0"/>
                </a:solidFill>
                <a:latin typeface="Calibri" pitchFamily="34" charset="0"/>
                <a:cs typeface="Calibri" panose="020F0502020204030204" pitchFamily="34" charset="0"/>
              </a:rPr>
              <a:t>                             </a:t>
            </a:r>
            <a:r>
              <a:rPr lang="en-US" sz="2000" b="1" dirty="0">
                <a:solidFill>
                  <a:srgbClr val="0070C0"/>
                </a:solidFill>
                <a:latin typeface="Calibri" pitchFamily="34" charset="0"/>
                <a:cs typeface="Calibri" panose="020F0502020204030204" pitchFamily="34" charset="0"/>
              </a:rPr>
              <a:t>	</a:t>
            </a:r>
            <a:r>
              <a:rPr lang="en-US" sz="2000" b="1" dirty="0" smtClean="0">
                <a:solidFill>
                  <a:srgbClr val="0070C0"/>
                </a:solidFill>
                <a:latin typeface="Calibri" pitchFamily="34" charset="0"/>
                <a:cs typeface="Calibri" panose="020F0502020204030204" pitchFamily="34" charset="0"/>
              </a:rPr>
              <a:t>        - Setting of characteristics files &amp; parameters </a:t>
            </a:r>
          </a:p>
          <a:p>
            <a:pPr algn="just"/>
            <a:r>
              <a:rPr lang="en-US" sz="2000" b="1" dirty="0">
                <a:solidFill>
                  <a:srgbClr val="0070C0"/>
                </a:solidFill>
                <a:latin typeface="Calibri" pitchFamily="34" charset="0"/>
                <a:cs typeface="Calibri" panose="020F0502020204030204" pitchFamily="34" charset="0"/>
              </a:rPr>
              <a:t>	</a:t>
            </a:r>
            <a:r>
              <a:rPr lang="en-US" sz="2000" b="1" dirty="0" smtClean="0">
                <a:solidFill>
                  <a:srgbClr val="0070C0"/>
                </a:solidFill>
                <a:latin typeface="Calibri" pitchFamily="34" charset="0"/>
                <a:cs typeface="Calibri" panose="020F0502020204030204" pitchFamily="34" charset="0"/>
              </a:rPr>
              <a:t>	        - Check the program path at low speed</a:t>
            </a:r>
          </a:p>
          <a:p>
            <a:pPr algn="just"/>
            <a:r>
              <a:rPr lang="en-US" sz="2000" b="1" dirty="0" smtClean="0">
                <a:solidFill>
                  <a:srgbClr val="0070C0"/>
                </a:solidFill>
                <a:latin typeface="Calibri" pitchFamily="34" charset="0"/>
                <a:cs typeface="Calibri" panose="020F0502020204030204" pitchFamily="34" charset="0"/>
              </a:rPr>
              <a:t>	           	        - </a:t>
            </a:r>
            <a:r>
              <a:rPr lang="en-IN" sz="2000" b="1" dirty="0" smtClean="0">
                <a:solidFill>
                  <a:srgbClr val="0070C0"/>
                </a:solidFill>
                <a:latin typeface="Calibri" panose="020F0502020204030204" pitchFamily="34" charset="0"/>
                <a:cs typeface="Calibri" panose="020F0502020204030204" pitchFamily="34" charset="0"/>
              </a:rPr>
              <a:t>Program can be executed from the teach pendant only</a:t>
            </a:r>
            <a:endParaRPr lang="en-US" sz="2000" b="1" dirty="0" smtClean="0">
              <a:solidFill>
                <a:srgbClr val="0070C0"/>
              </a:solidFill>
              <a:latin typeface="Calibri" pitchFamily="34" charset="0"/>
              <a:cs typeface="Calibri" panose="020F0502020204030204" pitchFamily="34" charset="0"/>
            </a:endParaRPr>
          </a:p>
          <a:p>
            <a:pPr algn="just"/>
            <a:r>
              <a:rPr lang="en-US" sz="2000" b="1" dirty="0" smtClean="0">
                <a:solidFill>
                  <a:srgbClr val="0070C0"/>
                </a:solidFill>
                <a:latin typeface="Calibri" pitchFamily="34" charset="0"/>
                <a:cs typeface="Calibri" panose="020F0502020204030204" pitchFamily="34" charset="0"/>
              </a:rPr>
              <a:t>                          	        - Maximum speed is limited to 250 mm/s                                     </a:t>
            </a:r>
          </a:p>
          <a:p>
            <a:pPr algn="just"/>
            <a:endParaRPr lang="en-US" sz="2000" b="1" dirty="0" smtClean="0">
              <a:solidFill>
                <a:srgbClr val="0070C0"/>
              </a:solidFill>
              <a:latin typeface="Calibri" pitchFamily="34" charset="0"/>
              <a:cs typeface="Calibri" panose="020F0502020204030204" pitchFamily="34" charset="0"/>
            </a:endParaRPr>
          </a:p>
          <a:p>
            <a:pPr algn="just">
              <a:buFont typeface="Wingdings" pitchFamily="2" charset="2"/>
              <a:buChar char="Ø"/>
            </a:pPr>
            <a:r>
              <a:rPr lang="en-US" sz="2000" b="1" dirty="0" smtClean="0">
                <a:solidFill>
                  <a:srgbClr val="0070C0"/>
                </a:solidFill>
                <a:latin typeface="Calibri" pitchFamily="34" charset="0"/>
                <a:cs typeface="Calibri" panose="020F0502020204030204" pitchFamily="34" charset="0"/>
              </a:rPr>
              <a:t> T2 (Test mode 2):    - Playback of taught job</a:t>
            </a:r>
          </a:p>
          <a:p>
            <a:pPr algn="just"/>
            <a:r>
              <a:rPr lang="en-US" sz="2000" b="1" dirty="0" smtClean="0">
                <a:solidFill>
                  <a:srgbClr val="0070C0"/>
                </a:solidFill>
                <a:latin typeface="Calibri" pitchFamily="34" charset="0"/>
                <a:cs typeface="Calibri" panose="020F0502020204030204" pitchFamily="34" charset="0"/>
              </a:rPr>
              <a:t>                             	        - Setting , modification or deletion of various condition files</a:t>
            </a:r>
          </a:p>
          <a:p>
            <a:pPr algn="just"/>
            <a:r>
              <a:rPr lang="en-US" sz="2000" b="1" dirty="0" smtClean="0">
                <a:solidFill>
                  <a:srgbClr val="0070C0"/>
                </a:solidFill>
                <a:latin typeface="Calibri" pitchFamily="34" charset="0"/>
                <a:cs typeface="Calibri" panose="020F0502020204030204" pitchFamily="34" charset="0"/>
              </a:rPr>
              <a:t>	            	        - </a:t>
            </a:r>
            <a:r>
              <a:rPr lang="en-IN" sz="2000" b="1" dirty="0" smtClean="0">
                <a:solidFill>
                  <a:srgbClr val="0070C0"/>
                </a:solidFill>
                <a:latin typeface="Calibri" panose="020F0502020204030204" pitchFamily="34" charset="0"/>
                <a:cs typeface="Calibri" panose="020F0502020204030204" pitchFamily="34" charset="0"/>
              </a:rPr>
              <a:t>Program can be executed from the teach pendant only</a:t>
            </a:r>
            <a:endParaRPr lang="en-US" sz="2000" b="1" dirty="0" smtClean="0">
              <a:solidFill>
                <a:srgbClr val="0070C0"/>
              </a:solidFill>
              <a:latin typeface="Calibri" pitchFamily="34" charset="0"/>
              <a:cs typeface="Calibri" panose="020F0502020204030204" pitchFamily="34" charset="0"/>
            </a:endParaRPr>
          </a:p>
          <a:p>
            <a:pPr algn="just"/>
            <a:r>
              <a:rPr lang="en-US" sz="2000" b="1" dirty="0" smtClean="0">
                <a:solidFill>
                  <a:srgbClr val="0070C0"/>
                </a:solidFill>
                <a:latin typeface="Calibri" pitchFamily="34" charset="0"/>
                <a:cs typeface="Calibri" panose="020F0502020204030204" pitchFamily="34" charset="0"/>
              </a:rPr>
              <a:t>                                          program can be commanded by external input signal.</a:t>
            </a:r>
          </a:p>
          <a:p>
            <a:pPr algn="just"/>
            <a:r>
              <a:rPr lang="en-US" sz="2000" b="1" dirty="0" smtClean="0">
                <a:solidFill>
                  <a:srgbClr val="0070C0"/>
                </a:solidFill>
                <a:latin typeface="Calibri" pitchFamily="34" charset="0"/>
                <a:cs typeface="Calibri" panose="020F0502020204030204" pitchFamily="34" charset="0"/>
              </a:rPr>
              <a:t>	       	        - Maximum speed is 100% (2000 - 4000 mm/s depending on Robots)</a:t>
            </a:r>
          </a:p>
          <a:p>
            <a:pPr algn="just"/>
            <a:endParaRPr lang="en-US" sz="2000" b="1" dirty="0" smtClean="0">
              <a:solidFill>
                <a:srgbClr val="0070C0"/>
              </a:solidFill>
              <a:latin typeface="Calibri" pitchFamily="34" charset="0"/>
              <a:cs typeface="Calibri" panose="020F0502020204030204" pitchFamily="34" charset="0"/>
            </a:endParaRPr>
          </a:p>
          <a:p>
            <a:pPr algn="just">
              <a:buFont typeface="Wingdings" pitchFamily="2" charset="2"/>
              <a:buChar char="Ø"/>
            </a:pPr>
            <a:r>
              <a:rPr lang="en-US" sz="2000" b="1" dirty="0" smtClean="0">
                <a:solidFill>
                  <a:srgbClr val="0070C0"/>
                </a:solidFill>
                <a:latin typeface="Calibri" pitchFamily="34" charset="0"/>
                <a:cs typeface="Calibri" panose="020F0502020204030204" pitchFamily="34" charset="0"/>
              </a:rPr>
              <a:t> Auto Mode:  	        - For use during production</a:t>
            </a:r>
          </a:p>
          <a:p>
            <a:pPr algn="just"/>
            <a:r>
              <a:rPr lang="en-US" sz="2000" b="1" dirty="0">
                <a:solidFill>
                  <a:srgbClr val="0070C0"/>
                </a:solidFill>
                <a:latin typeface="Calibri" pitchFamily="34" charset="0"/>
                <a:cs typeface="Calibri" panose="020F0502020204030204" pitchFamily="34" charset="0"/>
              </a:rPr>
              <a:t>	</a:t>
            </a:r>
            <a:r>
              <a:rPr lang="en-US" sz="2000" b="1" dirty="0" smtClean="0">
                <a:solidFill>
                  <a:srgbClr val="0070C0"/>
                </a:solidFill>
                <a:latin typeface="Calibri" pitchFamily="34" charset="0"/>
                <a:cs typeface="Calibri" panose="020F0502020204030204" pitchFamily="34" charset="0"/>
              </a:rPr>
              <a:t>	        - Jogging and executing program through teach pendant is not possible</a:t>
            </a:r>
          </a:p>
          <a:p>
            <a:pPr lvl="1" algn="just"/>
            <a:r>
              <a:rPr lang="en-US" sz="2000" b="1" dirty="0">
                <a:solidFill>
                  <a:srgbClr val="0070C0"/>
                </a:solidFill>
                <a:latin typeface="Calibri" pitchFamily="34" charset="0"/>
                <a:cs typeface="Calibri" panose="020F0502020204030204" pitchFamily="34" charset="0"/>
              </a:rPr>
              <a:t>	</a:t>
            </a:r>
            <a:r>
              <a:rPr lang="en-US" sz="2000" b="1" dirty="0" smtClean="0">
                <a:solidFill>
                  <a:srgbClr val="0070C0"/>
                </a:solidFill>
                <a:latin typeface="Calibri"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P</a:t>
            </a:r>
            <a:r>
              <a:rPr lang="en-IN" sz="2000" b="1" dirty="0" smtClean="0">
                <a:solidFill>
                  <a:srgbClr val="0070C0"/>
                </a:solidFill>
                <a:latin typeface="Calibri" panose="020F0502020204030204" pitchFamily="34" charset="0"/>
                <a:cs typeface="Calibri" panose="020F0502020204030204" pitchFamily="34" charset="0"/>
              </a:rPr>
              <a:t>rogram </a:t>
            </a:r>
            <a:r>
              <a:rPr lang="en-IN" sz="2000" b="1" dirty="0">
                <a:solidFill>
                  <a:srgbClr val="0070C0"/>
                </a:solidFill>
                <a:latin typeface="Calibri" panose="020F0502020204030204" pitchFamily="34" charset="0"/>
                <a:cs typeface="Calibri" panose="020F0502020204030204" pitchFamily="34" charset="0"/>
              </a:rPr>
              <a:t>can be executed from external devices and operator’s panel</a:t>
            </a:r>
            <a:endParaRPr lang="en-US" sz="2000" b="1" dirty="0" smtClean="0">
              <a:solidFill>
                <a:srgbClr val="0070C0"/>
              </a:solidFill>
              <a:latin typeface="Calibri" pitchFamily="34" charset="0"/>
              <a:cs typeface="Calibri" panose="020F0502020204030204" pitchFamily="34" charset="0"/>
            </a:endParaRPr>
          </a:p>
          <a:p>
            <a:pPr algn="just"/>
            <a:r>
              <a:rPr lang="en-US" sz="2000" b="1" dirty="0" smtClean="0">
                <a:solidFill>
                  <a:srgbClr val="0070C0"/>
                </a:solidFill>
                <a:latin typeface="Calibri" pitchFamily="34" charset="0"/>
                <a:cs typeface="Calibri" panose="020F0502020204030204" pitchFamily="34" charset="0"/>
              </a:rPr>
              <a:t>                                        - Maximum speed is 100%</a:t>
            </a:r>
            <a:endParaRPr lang="en-US" sz="2000" b="1" dirty="0">
              <a:solidFill>
                <a:srgbClr val="0070C0"/>
              </a:solidFill>
              <a:latin typeface="Calibri" pitchFamily="34" charset="0"/>
              <a:cs typeface="Calibri" panose="020F0502020204030204" pitchFamily="34" charset="0"/>
            </a:endParaRPr>
          </a:p>
        </p:txBody>
      </p:sp>
      <p:pic>
        <p:nvPicPr>
          <p:cNvPr id="102402" name="Picture 2"/>
          <p:cNvPicPr>
            <a:picLocks noChangeAspect="1" noChangeArrowheads="1"/>
          </p:cNvPicPr>
          <p:nvPr/>
        </p:nvPicPr>
        <p:blipFill>
          <a:blip r:embed="rId3" cstate="print"/>
          <a:srcRect/>
          <a:stretch>
            <a:fillRect/>
          </a:stretch>
        </p:blipFill>
        <p:spPr bwMode="auto">
          <a:xfrm>
            <a:off x="9732840" y="1354582"/>
            <a:ext cx="2031466" cy="1071923"/>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Tree>
    <p:extLst>
      <p:ext uri="{BB962C8B-B14F-4D97-AF65-F5344CB8AC3E}">
        <p14:creationId xmlns:p14="http://schemas.microsoft.com/office/powerpoint/2010/main" xmlns="" val="388457497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anim calcmode="lin" valueType="num">
                                      <p:cBhvr additive="base">
                                        <p:cTn id="11"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30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anim calcmode="lin" valueType="num">
                                      <p:cBhvr additive="base">
                                        <p:cTn id="15"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30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anim calcmode="lin" valueType="num">
                                      <p:cBhvr additive="base">
                                        <p:cTn id="19"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0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3011">
                                            <p:txEl>
                                              <p:pRg st="4" end="4"/>
                                            </p:txEl>
                                          </p:spTgt>
                                        </p:tgtEl>
                                        <p:attrNameLst>
                                          <p:attrName>style.visibility</p:attrName>
                                        </p:attrNameLst>
                                      </p:cBhvr>
                                      <p:to>
                                        <p:strVal val="visible"/>
                                      </p:to>
                                    </p:set>
                                    <p:anim calcmode="lin" valueType="num">
                                      <p:cBhvr additive="base">
                                        <p:cTn id="23" dur="5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30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3011">
                                            <p:txEl>
                                              <p:pRg st="5" end="5"/>
                                            </p:txEl>
                                          </p:spTgt>
                                        </p:tgtEl>
                                        <p:attrNameLst>
                                          <p:attrName>style.visibility</p:attrName>
                                        </p:attrNameLst>
                                      </p:cBhvr>
                                      <p:to>
                                        <p:strVal val="visible"/>
                                      </p:to>
                                    </p:set>
                                    <p:anim calcmode="lin" valueType="num">
                                      <p:cBhvr additive="base">
                                        <p:cTn id="27"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30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3011">
                                            <p:txEl>
                                              <p:pRg st="7" end="7"/>
                                            </p:txEl>
                                          </p:spTgt>
                                        </p:tgtEl>
                                        <p:attrNameLst>
                                          <p:attrName>style.visibility</p:attrName>
                                        </p:attrNameLst>
                                      </p:cBhvr>
                                      <p:to>
                                        <p:strVal val="visible"/>
                                      </p:to>
                                    </p:set>
                                    <p:anim calcmode="lin" valueType="num">
                                      <p:cBhvr additive="base">
                                        <p:cTn id="33" dur="500" fill="hold"/>
                                        <p:tgtEl>
                                          <p:spTgt spid="43011">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3011">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3011">
                                            <p:txEl>
                                              <p:pRg st="8" end="8"/>
                                            </p:txEl>
                                          </p:spTgt>
                                        </p:tgtEl>
                                        <p:attrNameLst>
                                          <p:attrName>style.visibility</p:attrName>
                                        </p:attrNameLst>
                                      </p:cBhvr>
                                      <p:to>
                                        <p:strVal val="visible"/>
                                      </p:to>
                                    </p:set>
                                    <p:anim calcmode="lin" valueType="num">
                                      <p:cBhvr additive="base">
                                        <p:cTn id="37" dur="500" fill="hold"/>
                                        <p:tgtEl>
                                          <p:spTgt spid="43011">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3011">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3011">
                                            <p:txEl>
                                              <p:pRg st="9" end="9"/>
                                            </p:txEl>
                                          </p:spTgt>
                                        </p:tgtEl>
                                        <p:attrNameLst>
                                          <p:attrName>style.visibility</p:attrName>
                                        </p:attrNameLst>
                                      </p:cBhvr>
                                      <p:to>
                                        <p:strVal val="visible"/>
                                      </p:to>
                                    </p:set>
                                    <p:anim calcmode="lin" valueType="num">
                                      <p:cBhvr additive="base">
                                        <p:cTn id="41" dur="500" fill="hold"/>
                                        <p:tgtEl>
                                          <p:spTgt spid="43011">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3011">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3011">
                                            <p:txEl>
                                              <p:pRg st="10" end="10"/>
                                            </p:txEl>
                                          </p:spTgt>
                                        </p:tgtEl>
                                        <p:attrNameLst>
                                          <p:attrName>style.visibility</p:attrName>
                                        </p:attrNameLst>
                                      </p:cBhvr>
                                      <p:to>
                                        <p:strVal val="visible"/>
                                      </p:to>
                                    </p:set>
                                    <p:anim calcmode="lin" valueType="num">
                                      <p:cBhvr additive="base">
                                        <p:cTn id="45" dur="500" fill="hold"/>
                                        <p:tgtEl>
                                          <p:spTgt spid="43011">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3011">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3011">
                                            <p:txEl>
                                              <p:pRg st="11" end="11"/>
                                            </p:txEl>
                                          </p:spTgt>
                                        </p:tgtEl>
                                        <p:attrNameLst>
                                          <p:attrName>style.visibility</p:attrName>
                                        </p:attrNameLst>
                                      </p:cBhvr>
                                      <p:to>
                                        <p:strVal val="visible"/>
                                      </p:to>
                                    </p:set>
                                    <p:anim calcmode="lin" valueType="num">
                                      <p:cBhvr additive="base">
                                        <p:cTn id="49" dur="500" fill="hold"/>
                                        <p:tgtEl>
                                          <p:spTgt spid="43011">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30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3011">
                                            <p:txEl>
                                              <p:pRg st="13" end="13"/>
                                            </p:txEl>
                                          </p:spTgt>
                                        </p:tgtEl>
                                        <p:attrNameLst>
                                          <p:attrName>style.visibility</p:attrName>
                                        </p:attrNameLst>
                                      </p:cBhvr>
                                      <p:to>
                                        <p:strVal val="visible"/>
                                      </p:to>
                                    </p:set>
                                    <p:anim calcmode="lin" valueType="num">
                                      <p:cBhvr additive="base">
                                        <p:cTn id="55" dur="500" fill="hold"/>
                                        <p:tgtEl>
                                          <p:spTgt spid="43011">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3011">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3011">
                                            <p:txEl>
                                              <p:pRg st="14" end="14"/>
                                            </p:txEl>
                                          </p:spTgt>
                                        </p:tgtEl>
                                        <p:attrNameLst>
                                          <p:attrName>style.visibility</p:attrName>
                                        </p:attrNameLst>
                                      </p:cBhvr>
                                      <p:to>
                                        <p:strVal val="visible"/>
                                      </p:to>
                                    </p:set>
                                    <p:anim calcmode="lin" valueType="num">
                                      <p:cBhvr additive="base">
                                        <p:cTn id="61" dur="500" fill="hold"/>
                                        <p:tgtEl>
                                          <p:spTgt spid="43011">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3011">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3011">
                                            <p:txEl>
                                              <p:pRg st="15" end="15"/>
                                            </p:txEl>
                                          </p:spTgt>
                                        </p:tgtEl>
                                        <p:attrNameLst>
                                          <p:attrName>style.visibility</p:attrName>
                                        </p:attrNameLst>
                                      </p:cBhvr>
                                      <p:to>
                                        <p:strVal val="visible"/>
                                      </p:to>
                                    </p:set>
                                    <p:anim calcmode="lin" valueType="num">
                                      <p:cBhvr additive="base">
                                        <p:cTn id="67" dur="500" fill="hold"/>
                                        <p:tgtEl>
                                          <p:spTgt spid="43011">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3011">
                                            <p:txEl>
                                              <p:pRg st="15" end="15"/>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011">
                                            <p:txEl>
                                              <p:pRg st="16" end="16"/>
                                            </p:txEl>
                                          </p:spTgt>
                                        </p:tgtEl>
                                        <p:attrNameLst>
                                          <p:attrName>style.visibility</p:attrName>
                                        </p:attrNameLst>
                                      </p:cBhvr>
                                      <p:to>
                                        <p:strVal val="visible"/>
                                      </p:to>
                                    </p:set>
                                    <p:anim calcmode="lin" valueType="num">
                                      <p:cBhvr additive="base">
                                        <p:cTn id="71" dur="500" fill="hold"/>
                                        <p:tgtEl>
                                          <p:spTgt spid="43011">
                                            <p:txEl>
                                              <p:pRg st="16" end="16"/>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3011">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636181" y="529388"/>
            <a:ext cx="5003839" cy="495666"/>
          </a:xfrm>
          <a:prstGeom prst="rect">
            <a:avLst/>
          </a:prstGeom>
          <a:noFill/>
        </p:spPr>
        <p:txBody>
          <a:bodyPr wrap="none" lIns="94631" tIns="47316" rIns="94631" bIns="47316" rtlCol="0">
            <a:spAutoFit/>
          </a:bodyPr>
          <a:lstStyle/>
          <a:p>
            <a:pPr algn="ctr">
              <a:defRPr/>
            </a:pPr>
            <a:r>
              <a:rPr lang="en-US" sz="2600" b="1" dirty="0" smtClean="0">
                <a:solidFill>
                  <a:srgbClr val="FF0000"/>
                </a:solidFill>
                <a:latin typeface="Calibri" pitchFamily="34" charset="0"/>
              </a:rPr>
              <a:t>SEQUENCE FOR JOGGING A ROBOT</a:t>
            </a:r>
            <a:endParaRPr lang="en-US" sz="2600" b="1" dirty="0">
              <a:solidFill>
                <a:srgbClr val="FF0000"/>
              </a:solidFill>
              <a:latin typeface="Calibri" pitchFamily="34" charset="0"/>
            </a:endParaRPr>
          </a:p>
        </p:txBody>
      </p:sp>
      <p:grpSp>
        <p:nvGrpSpPr>
          <p:cNvPr id="5" name="Group 13"/>
          <p:cNvGrpSpPr/>
          <p:nvPr/>
        </p:nvGrpSpPr>
        <p:grpSpPr>
          <a:xfrm>
            <a:off x="840002" y="1295400"/>
            <a:ext cx="2872774" cy="1811369"/>
            <a:chOff x="156224" y="1295400"/>
            <a:chExt cx="2707132" cy="1811369"/>
          </a:xfrm>
        </p:grpSpPr>
        <p:pic>
          <p:nvPicPr>
            <p:cNvPr id="3" name="Picture 2" descr="\\server\difacto data\02 USER DATA\02 TECHNICAL\02 TECHNICAL INFO\01 WORLD OF ROBOTS\01 FANUC\01 MANUALS\02 New E Doc\content\MAROCSPT708051E_REV_C\graphics\g67eg.png"/>
            <p:cNvPicPr/>
            <p:nvPr/>
          </p:nvPicPr>
          <p:blipFill>
            <a:blip r:embed="rId2" cstate="print"/>
            <a:srcRect b="22249"/>
            <a:stretch>
              <a:fillRect/>
            </a:stretch>
          </p:blipFill>
          <p:spPr bwMode="auto">
            <a:xfrm>
              <a:off x="457200" y="12954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1" name="TextBox 10"/>
            <p:cNvSpPr txBox="1"/>
            <p:nvPr/>
          </p:nvSpPr>
          <p:spPr>
            <a:xfrm>
              <a:off x="156224" y="2737437"/>
              <a:ext cx="2707132" cy="369332"/>
            </a:xfrm>
            <a:prstGeom prst="rect">
              <a:avLst/>
            </a:prstGeom>
            <a:noFill/>
          </p:spPr>
          <p:txBody>
            <a:bodyPr wrap="none" rtlCol="0">
              <a:spAutoFit/>
            </a:bodyPr>
            <a:lstStyle/>
            <a:p>
              <a:r>
                <a:rPr lang="en-US" b="1" dirty="0">
                  <a:solidFill>
                    <a:srgbClr val="0070C0"/>
                  </a:solidFill>
                  <a:latin typeface="Calibri" pitchFamily="34" charset="0"/>
                </a:rPr>
                <a:t>1.Enable the teach pendant.</a:t>
              </a:r>
            </a:p>
          </p:txBody>
        </p:sp>
      </p:grpSp>
      <p:grpSp>
        <p:nvGrpSpPr>
          <p:cNvPr id="14" name="Group 14"/>
          <p:cNvGrpSpPr/>
          <p:nvPr/>
        </p:nvGrpSpPr>
        <p:grpSpPr>
          <a:xfrm>
            <a:off x="8575952" y="1295400"/>
            <a:ext cx="2903614" cy="1793769"/>
            <a:chOff x="2982418" y="1371600"/>
            <a:chExt cx="2736194" cy="1793769"/>
          </a:xfrm>
        </p:grpSpPr>
        <p:pic>
          <p:nvPicPr>
            <p:cNvPr id="6" name="Picture 5" descr="\\server\difacto data\02 USER DATA\02 TECHNICAL\02 TECHNICAL INFO\01 WORLD OF ROBOTS\01 FANUC\01 MANUALS\02 New E Doc\content\MAROCSPT708051E_REV_C\graphics\g68eg.png"/>
            <p:cNvPicPr/>
            <p:nvPr/>
          </p:nvPicPr>
          <p:blipFill>
            <a:blip r:embed="rId3" cstate="print"/>
            <a:srcRect b="15019"/>
            <a:stretch>
              <a:fillRect/>
            </a:stretch>
          </p:blipFill>
          <p:spPr bwMode="auto">
            <a:xfrm>
              <a:off x="3505200" y="13716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2" name="TextBox 11"/>
            <p:cNvSpPr txBox="1"/>
            <p:nvPr/>
          </p:nvSpPr>
          <p:spPr>
            <a:xfrm>
              <a:off x="2982418" y="2796037"/>
              <a:ext cx="2736194" cy="369332"/>
            </a:xfrm>
            <a:prstGeom prst="rect">
              <a:avLst/>
            </a:prstGeom>
            <a:noFill/>
          </p:spPr>
          <p:txBody>
            <a:bodyPr wrap="none" rtlCol="0">
              <a:spAutoFit/>
            </a:bodyPr>
            <a:lstStyle/>
            <a:p>
              <a:r>
                <a:rPr lang="en-US" b="1" dirty="0">
                  <a:solidFill>
                    <a:srgbClr val="0070C0"/>
                  </a:solidFill>
                  <a:latin typeface="Calibri" pitchFamily="34" charset="0"/>
                </a:rPr>
                <a:t>3.Reset the displayed errors.</a:t>
              </a:r>
            </a:p>
          </p:txBody>
        </p:sp>
      </p:grpSp>
      <p:grpSp>
        <p:nvGrpSpPr>
          <p:cNvPr id="15" name="Group 15"/>
          <p:cNvGrpSpPr/>
          <p:nvPr/>
        </p:nvGrpSpPr>
        <p:grpSpPr>
          <a:xfrm>
            <a:off x="465584" y="3540690"/>
            <a:ext cx="3256406" cy="2063538"/>
            <a:chOff x="5792746" y="1371600"/>
            <a:chExt cx="3068644" cy="2063538"/>
          </a:xfrm>
        </p:grpSpPr>
        <p:pic>
          <p:nvPicPr>
            <p:cNvPr id="7" name="Picture 6" descr="\\server\difacto data\02 USER DATA\02 TECHNICAL\02 TECHNICAL INFO\01 WORLD OF ROBOTS\01 FANUC\01 MANUALS\02 New E Doc\content\MAROCSPT708051E_REV_C\graphics\g65eg.png"/>
            <p:cNvPicPr/>
            <p:nvPr/>
          </p:nvPicPr>
          <p:blipFill>
            <a:blip r:embed="rId4" cstate="print"/>
            <a:srcRect b="30888"/>
            <a:stretch>
              <a:fillRect/>
            </a:stretch>
          </p:blipFill>
          <p:spPr bwMode="auto">
            <a:xfrm>
              <a:off x="6400800" y="13716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3" name="TextBox 12"/>
            <p:cNvSpPr txBox="1"/>
            <p:nvPr/>
          </p:nvSpPr>
          <p:spPr>
            <a:xfrm>
              <a:off x="5792746" y="2788807"/>
              <a:ext cx="3068644" cy="646331"/>
            </a:xfrm>
            <a:prstGeom prst="rect">
              <a:avLst/>
            </a:prstGeom>
            <a:noFill/>
          </p:spPr>
          <p:txBody>
            <a:bodyPr wrap="none" rtlCol="0">
              <a:spAutoFit/>
            </a:bodyPr>
            <a:lstStyle/>
            <a:p>
              <a:pPr algn="ctr"/>
              <a:r>
                <a:rPr lang="en-US" b="1" dirty="0">
                  <a:solidFill>
                    <a:srgbClr val="0070C0"/>
                  </a:solidFill>
                  <a:latin typeface="Calibri" pitchFamily="34" charset="0"/>
                </a:rPr>
                <a:t>4.Select the required coordinate</a:t>
              </a:r>
            </a:p>
            <a:p>
              <a:pPr algn="ctr"/>
              <a:r>
                <a:rPr lang="en-US" b="1" dirty="0">
                  <a:solidFill>
                    <a:srgbClr val="0070C0"/>
                  </a:solidFill>
                  <a:latin typeface="Calibri" pitchFamily="34" charset="0"/>
                </a:rPr>
                <a:t>system.</a:t>
              </a:r>
            </a:p>
          </p:txBody>
        </p:sp>
      </p:grpSp>
      <p:grpSp>
        <p:nvGrpSpPr>
          <p:cNvPr id="16" name="Group 17"/>
          <p:cNvGrpSpPr/>
          <p:nvPr/>
        </p:nvGrpSpPr>
        <p:grpSpPr>
          <a:xfrm>
            <a:off x="4591263" y="3537895"/>
            <a:ext cx="2858155" cy="1782496"/>
            <a:chOff x="-6727" y="3733800"/>
            <a:chExt cx="2693356" cy="1782496"/>
          </a:xfrm>
        </p:grpSpPr>
        <p:pic>
          <p:nvPicPr>
            <p:cNvPr id="9" name="Picture 8" descr="\\server\difacto data\02 USER DATA\02 TECHNICAL\02 TECHNICAL INFO\01 WORLD OF ROBOTS\01 FANUC\01 MANUALS\02 New E Doc\content\MAROCSPT708051E_REV_C\graphics\g59eg.png"/>
            <p:cNvPicPr/>
            <p:nvPr/>
          </p:nvPicPr>
          <p:blipFill>
            <a:blip r:embed="rId5" cstate="print"/>
            <a:srcRect b="19451"/>
            <a:stretch>
              <a:fillRect/>
            </a:stretch>
          </p:blipFill>
          <p:spPr bwMode="auto">
            <a:xfrm>
              <a:off x="457200" y="37338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7" name="TextBox 16"/>
            <p:cNvSpPr txBox="1"/>
            <p:nvPr/>
          </p:nvSpPr>
          <p:spPr>
            <a:xfrm>
              <a:off x="-6727" y="5146964"/>
              <a:ext cx="2693356" cy="369332"/>
            </a:xfrm>
            <a:prstGeom prst="rect">
              <a:avLst/>
            </a:prstGeom>
            <a:noFill/>
          </p:spPr>
          <p:txBody>
            <a:bodyPr wrap="none" rtlCol="0">
              <a:spAutoFit/>
            </a:bodyPr>
            <a:lstStyle/>
            <a:p>
              <a:pPr algn="ctr"/>
              <a:r>
                <a:rPr lang="en-US" b="1" dirty="0">
                  <a:solidFill>
                    <a:srgbClr val="0070C0"/>
                  </a:solidFill>
                  <a:latin typeface="Calibri" pitchFamily="34" charset="0"/>
                </a:rPr>
                <a:t>5.Select the required speed.</a:t>
              </a:r>
            </a:p>
          </p:txBody>
        </p:sp>
      </p:grpSp>
      <p:grpSp>
        <p:nvGrpSpPr>
          <p:cNvPr id="18" name="Group 19"/>
          <p:cNvGrpSpPr/>
          <p:nvPr/>
        </p:nvGrpSpPr>
        <p:grpSpPr>
          <a:xfrm>
            <a:off x="4404744" y="1295400"/>
            <a:ext cx="3466714" cy="1785959"/>
            <a:chOff x="2928706" y="3657600"/>
            <a:chExt cx="3266826" cy="1785959"/>
          </a:xfrm>
        </p:grpSpPr>
        <p:pic>
          <p:nvPicPr>
            <p:cNvPr id="2" name="Picture 1" descr="\\server\difacto data\02 USER DATA\02 TECHNICAL\02 TECHNICAL INFO\01 WORLD OF ROBOTS\01 FANUC\01 MANUALS\02 New E Doc\content\MAROCSPT708051E_REV_C\graphics\g66eg.png"/>
            <p:cNvPicPr/>
            <p:nvPr/>
          </p:nvPicPr>
          <p:blipFill>
            <a:blip r:embed="rId6" cstate="print"/>
            <a:srcRect r="30604" b="22618"/>
            <a:stretch>
              <a:fillRect/>
            </a:stretch>
          </p:blipFill>
          <p:spPr bwMode="auto">
            <a:xfrm>
              <a:off x="3558331" y="36576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9" name="TextBox 18"/>
            <p:cNvSpPr txBox="1"/>
            <p:nvPr/>
          </p:nvSpPr>
          <p:spPr>
            <a:xfrm>
              <a:off x="2928706" y="5074227"/>
              <a:ext cx="3266826" cy="369332"/>
            </a:xfrm>
            <a:prstGeom prst="rect">
              <a:avLst/>
            </a:prstGeom>
            <a:noFill/>
          </p:spPr>
          <p:txBody>
            <a:bodyPr wrap="square" rtlCol="0">
              <a:spAutoFit/>
            </a:bodyPr>
            <a:lstStyle/>
            <a:p>
              <a:pPr algn="ctr"/>
              <a:r>
                <a:rPr lang="en-US" b="1" dirty="0">
                  <a:solidFill>
                    <a:srgbClr val="0070C0"/>
                  </a:solidFill>
                  <a:latin typeface="Calibri" pitchFamily="34" charset="0"/>
                </a:rPr>
                <a:t>2.Depress the </a:t>
              </a:r>
              <a:r>
                <a:rPr lang="en-US" b="1" dirty="0" smtClean="0">
                  <a:solidFill>
                    <a:srgbClr val="0070C0"/>
                  </a:solidFill>
                  <a:latin typeface="Calibri" pitchFamily="34" charset="0"/>
                </a:rPr>
                <a:t>Deadman Switch</a:t>
              </a:r>
              <a:r>
                <a:rPr lang="en-US" b="1" dirty="0">
                  <a:solidFill>
                    <a:srgbClr val="0070C0"/>
                  </a:solidFill>
                  <a:latin typeface="Calibri" pitchFamily="34" charset="0"/>
                </a:rPr>
                <a:t>.</a:t>
              </a:r>
            </a:p>
          </p:txBody>
        </p:sp>
      </p:grpSp>
      <p:grpSp>
        <p:nvGrpSpPr>
          <p:cNvPr id="20" name="Group 21"/>
          <p:cNvGrpSpPr/>
          <p:nvPr/>
        </p:nvGrpSpPr>
        <p:grpSpPr>
          <a:xfrm>
            <a:off x="4190133" y="3429001"/>
            <a:ext cx="7570021" cy="3230295"/>
            <a:chOff x="2277881" y="3429001"/>
            <a:chExt cx="7133539" cy="3230295"/>
          </a:xfrm>
        </p:grpSpPr>
        <p:pic>
          <p:nvPicPr>
            <p:cNvPr id="8" name="Picture 7" descr="\\server\difacto data\02 USER DATA\02 TECHNICAL\02 TECHNICAL INFO\01 WORLD OF ROBOTS\01 FANUC\01 MANUALS\02 New E Doc\content\MAROCSPT708051E_REV_C\graphics\g69eg.png"/>
            <p:cNvPicPr/>
            <p:nvPr/>
          </p:nvPicPr>
          <p:blipFill>
            <a:blip r:embed="rId7" cstate="print"/>
            <a:srcRect b="16111"/>
            <a:stretch>
              <a:fillRect/>
            </a:stretch>
          </p:blipFill>
          <p:spPr bwMode="auto">
            <a:xfrm>
              <a:off x="6296281" y="3429001"/>
              <a:ext cx="2619119" cy="28194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21" name="TextBox 20"/>
            <p:cNvSpPr txBox="1"/>
            <p:nvPr/>
          </p:nvSpPr>
          <p:spPr>
            <a:xfrm>
              <a:off x="2277881" y="6289964"/>
              <a:ext cx="7133539" cy="369332"/>
            </a:xfrm>
            <a:prstGeom prst="rect">
              <a:avLst/>
            </a:prstGeom>
            <a:noFill/>
          </p:spPr>
          <p:txBody>
            <a:bodyPr wrap="none" rtlCol="0">
              <a:spAutoFit/>
            </a:bodyPr>
            <a:lstStyle/>
            <a:p>
              <a:r>
                <a:rPr lang="en-US" b="1" dirty="0">
                  <a:solidFill>
                    <a:srgbClr val="0070C0"/>
                  </a:solidFill>
                  <a:latin typeface="Calibri" pitchFamily="34" charset="0"/>
                </a:rPr>
                <a:t>6. Finally, press both </a:t>
              </a:r>
              <a:r>
                <a:rPr lang="en-US" b="1" u="sng" dirty="0">
                  <a:solidFill>
                    <a:srgbClr val="0070C0"/>
                  </a:solidFill>
                  <a:latin typeface="Calibri" pitchFamily="34" charset="0"/>
                </a:rPr>
                <a:t>“Shift”</a:t>
              </a:r>
              <a:r>
                <a:rPr lang="en-US" b="1" dirty="0">
                  <a:solidFill>
                    <a:srgbClr val="0070C0"/>
                  </a:solidFill>
                  <a:latin typeface="Calibri" pitchFamily="34" charset="0"/>
                </a:rPr>
                <a:t> and the required </a:t>
              </a:r>
              <a:r>
                <a:rPr lang="en-US" b="1" u="sng" dirty="0">
                  <a:solidFill>
                    <a:srgbClr val="0070C0"/>
                  </a:solidFill>
                  <a:latin typeface="Calibri" pitchFamily="34" charset="0"/>
                </a:rPr>
                <a:t>“Axes jog”</a:t>
              </a:r>
              <a:r>
                <a:rPr lang="en-US" b="1" dirty="0">
                  <a:solidFill>
                    <a:srgbClr val="0070C0"/>
                  </a:solidFill>
                  <a:latin typeface="Calibri" pitchFamily="34" charset="0"/>
                </a:rPr>
                <a:t> key, to jog the robot.</a:t>
              </a:r>
            </a:p>
          </p:txBody>
        </p:sp>
      </p:grpSp>
    </p:spTree>
    <p:extLst>
      <p:ext uri="{BB962C8B-B14F-4D97-AF65-F5344CB8AC3E}">
        <p14:creationId xmlns:p14="http://schemas.microsoft.com/office/powerpoint/2010/main" xmlns="" val="370741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573843" y="592152"/>
            <a:ext cx="2544410" cy="554691"/>
          </a:xfrm>
          <a:prstGeom prst="rect">
            <a:avLst/>
          </a:prstGeom>
          <a:noFill/>
          <a:ln w="9525">
            <a:noFill/>
            <a:miter lim="800000"/>
            <a:headEnd/>
            <a:tailEnd/>
          </a:ln>
        </p:spPr>
        <p:txBody>
          <a:bodyPr lIns="90332" tIns="45166" rIns="90332" bIns="45166"/>
          <a:lstStyle/>
          <a:p>
            <a:r>
              <a:rPr lang="en-US" sz="3200" b="1">
                <a:solidFill>
                  <a:srgbClr val="FF0000"/>
                </a:solidFill>
                <a:latin typeface="Calibri" pitchFamily="34" charset="0"/>
              </a:rPr>
              <a:t>PRACTICAL 1</a:t>
            </a:r>
          </a:p>
        </p:txBody>
      </p:sp>
      <p:sp>
        <p:nvSpPr>
          <p:cNvPr id="54275" name="Rectangle 2"/>
          <p:cNvSpPr>
            <a:spLocks noChangeArrowheads="1"/>
          </p:cNvSpPr>
          <p:nvPr/>
        </p:nvSpPr>
        <p:spPr bwMode="auto">
          <a:xfrm>
            <a:off x="2084215" y="1285154"/>
            <a:ext cx="7468881" cy="384721"/>
          </a:xfrm>
          <a:prstGeom prst="rect">
            <a:avLst/>
          </a:prstGeom>
          <a:noFill/>
          <a:ln w="9525">
            <a:noFill/>
            <a:miter lim="800000"/>
            <a:headEnd/>
            <a:tailEnd/>
          </a:ln>
        </p:spPr>
        <p:txBody>
          <a:bodyPr>
            <a:spAutoFit/>
          </a:bodyPr>
          <a:lstStyle/>
          <a:p>
            <a:r>
              <a:rPr lang="en-US" sz="1900" b="1">
                <a:solidFill>
                  <a:srgbClr val="FF0000"/>
                </a:solidFill>
                <a:latin typeface="Calibri" pitchFamily="34" charset="0"/>
              </a:rPr>
              <a:t>Inspecting the manipulator, controller, teach pendant and connections.</a:t>
            </a:r>
            <a:endParaRPr lang="en-US" sz="1900"/>
          </a:p>
        </p:txBody>
      </p:sp>
      <p:sp>
        <p:nvSpPr>
          <p:cNvPr id="54276" name="Rectangle 3"/>
          <p:cNvSpPr>
            <a:spLocks noChangeArrowheads="1"/>
          </p:cNvSpPr>
          <p:nvPr/>
        </p:nvSpPr>
        <p:spPr bwMode="auto">
          <a:xfrm>
            <a:off x="862884" y="1669875"/>
            <a:ext cx="10225825" cy="4770537"/>
          </a:xfrm>
          <a:prstGeom prst="rect">
            <a:avLst/>
          </a:prstGeom>
          <a:noFill/>
          <a:ln w="9525">
            <a:noFill/>
            <a:miter lim="800000"/>
            <a:headEnd/>
            <a:tailEnd/>
          </a:ln>
        </p:spPr>
        <p:txBody>
          <a:bodyPr wrap="square">
            <a:spAutoFit/>
          </a:bodyPr>
          <a:lstStyle/>
          <a:p>
            <a:pPr>
              <a:buFont typeface="Wingdings" pitchFamily="2" charset="2"/>
              <a:buChar char="Ø"/>
            </a:pPr>
            <a:r>
              <a:rPr lang="en-US" sz="1900" b="1" dirty="0">
                <a:solidFill>
                  <a:srgbClr val="0070C0"/>
                </a:solidFill>
                <a:latin typeface="Calibri" pitchFamily="34" charset="0"/>
              </a:rPr>
              <a:t> See the axis of the robot.</a:t>
            </a:r>
          </a:p>
          <a:p>
            <a:pPr>
              <a:buFont typeface="Wingdings" pitchFamily="2" charset="2"/>
              <a:buChar char="Ø"/>
            </a:pPr>
            <a:r>
              <a:rPr lang="en-US" sz="1900" b="1" dirty="0">
                <a:solidFill>
                  <a:srgbClr val="0070C0"/>
                </a:solidFill>
                <a:latin typeface="Calibri" pitchFamily="34" charset="0"/>
              </a:rPr>
              <a:t> What is the name of Fanuc model?</a:t>
            </a:r>
          </a:p>
          <a:p>
            <a:pPr>
              <a:buFont typeface="Wingdings" pitchFamily="2" charset="2"/>
              <a:buChar char="Ø"/>
            </a:pPr>
            <a:r>
              <a:rPr lang="en-US" sz="1900" b="1" dirty="0">
                <a:solidFill>
                  <a:srgbClr val="0070C0"/>
                </a:solidFill>
                <a:latin typeface="Calibri" pitchFamily="34" charset="0"/>
              </a:rPr>
              <a:t> What is the name of the controller?</a:t>
            </a:r>
          </a:p>
          <a:p>
            <a:pPr>
              <a:buFont typeface="Wingdings" pitchFamily="2" charset="2"/>
              <a:buChar char="Ø"/>
            </a:pPr>
            <a:r>
              <a:rPr lang="en-US" sz="1900" b="1" dirty="0">
                <a:solidFill>
                  <a:srgbClr val="0070C0"/>
                </a:solidFill>
                <a:latin typeface="Calibri" pitchFamily="34" charset="0"/>
              </a:rPr>
              <a:t> What is I/P power supply to controller</a:t>
            </a:r>
          </a:p>
          <a:p>
            <a:pPr>
              <a:buFont typeface="Wingdings" pitchFamily="2" charset="2"/>
              <a:buChar char="Ø"/>
            </a:pPr>
            <a:r>
              <a:rPr lang="en-US" sz="1900" b="1" dirty="0">
                <a:solidFill>
                  <a:srgbClr val="0070C0"/>
                </a:solidFill>
                <a:latin typeface="Calibri" pitchFamily="34" charset="0"/>
              </a:rPr>
              <a:t> Go through its ORDER no.( see whether the controller order no. and robot order no is matching.)</a:t>
            </a:r>
          </a:p>
          <a:p>
            <a:pPr>
              <a:buFont typeface="Wingdings" pitchFamily="2" charset="2"/>
              <a:buChar char="Ø"/>
            </a:pPr>
            <a:r>
              <a:rPr lang="en-US" sz="1900" b="1" dirty="0">
                <a:solidFill>
                  <a:srgbClr val="0070C0"/>
                </a:solidFill>
                <a:latin typeface="Calibri" pitchFamily="34" charset="0"/>
              </a:rPr>
              <a:t> Go through the connections at the robot base.</a:t>
            </a:r>
          </a:p>
          <a:p>
            <a:pPr>
              <a:buFont typeface="Wingdings" pitchFamily="2" charset="2"/>
              <a:buChar char="Ø"/>
            </a:pPr>
            <a:r>
              <a:rPr lang="en-US" sz="1900" b="1" dirty="0">
                <a:solidFill>
                  <a:srgbClr val="0070C0"/>
                </a:solidFill>
                <a:latin typeface="Calibri" pitchFamily="34" charset="0"/>
              </a:rPr>
              <a:t> Go through the axis scale for all joints on robot.</a:t>
            </a:r>
          </a:p>
          <a:p>
            <a:pPr>
              <a:buFont typeface="Wingdings" pitchFamily="2" charset="2"/>
              <a:buChar char="Ø"/>
            </a:pPr>
            <a:r>
              <a:rPr lang="en-US" sz="1900" b="1" dirty="0">
                <a:solidFill>
                  <a:srgbClr val="0070C0"/>
                </a:solidFill>
                <a:latin typeface="Calibri" pitchFamily="34" charset="0"/>
              </a:rPr>
              <a:t> Inspect the motors mounted on the robot for each axis.</a:t>
            </a:r>
          </a:p>
          <a:p>
            <a:pPr>
              <a:buFont typeface="Wingdings" pitchFamily="2" charset="2"/>
              <a:buChar char="Ø"/>
            </a:pPr>
            <a:r>
              <a:rPr lang="en-US" sz="1900" b="1" dirty="0">
                <a:solidFill>
                  <a:srgbClr val="0070C0"/>
                </a:solidFill>
                <a:latin typeface="Calibri" pitchFamily="34" charset="0"/>
              </a:rPr>
              <a:t> See the controller’s  cable connections to robot.</a:t>
            </a:r>
          </a:p>
          <a:p>
            <a:pPr>
              <a:buFont typeface="Wingdings" pitchFamily="2" charset="2"/>
              <a:buChar char="Ø"/>
            </a:pPr>
            <a:r>
              <a:rPr lang="en-US" sz="1900" b="1" dirty="0">
                <a:solidFill>
                  <a:srgbClr val="0070C0"/>
                </a:solidFill>
                <a:latin typeface="Calibri" pitchFamily="34" charset="0"/>
              </a:rPr>
              <a:t> See the connection for TP from the controller.</a:t>
            </a:r>
          </a:p>
          <a:p>
            <a:pPr>
              <a:buFont typeface="Wingdings" pitchFamily="2" charset="2"/>
              <a:buChar char="Ø"/>
            </a:pPr>
            <a:r>
              <a:rPr lang="en-US" sz="1900" b="1" dirty="0">
                <a:solidFill>
                  <a:srgbClr val="0070C0"/>
                </a:solidFill>
                <a:latin typeface="Calibri" pitchFamily="34" charset="0"/>
              </a:rPr>
              <a:t> See how to switch ON/OFF the controller.</a:t>
            </a:r>
          </a:p>
          <a:p>
            <a:pPr>
              <a:buFont typeface="Wingdings" pitchFamily="2" charset="2"/>
              <a:buChar char="Ø"/>
            </a:pPr>
            <a:r>
              <a:rPr lang="en-US" sz="1900" b="1" dirty="0">
                <a:solidFill>
                  <a:srgbClr val="0070C0"/>
                </a:solidFill>
                <a:latin typeface="Calibri" pitchFamily="34" charset="0"/>
              </a:rPr>
              <a:t> See what are the buttons present on the controller.</a:t>
            </a:r>
          </a:p>
          <a:p>
            <a:pPr>
              <a:buFont typeface="Wingdings" pitchFamily="2" charset="2"/>
              <a:buChar char="Ø"/>
            </a:pPr>
            <a:r>
              <a:rPr lang="en-US" sz="1900" b="1" dirty="0">
                <a:solidFill>
                  <a:srgbClr val="0070C0"/>
                </a:solidFill>
                <a:latin typeface="Calibri" pitchFamily="34" charset="0"/>
              </a:rPr>
              <a:t> Inspect how the other connections has been made.</a:t>
            </a:r>
          </a:p>
          <a:p>
            <a:pPr>
              <a:buFont typeface="Wingdings" pitchFamily="2" charset="2"/>
              <a:buChar char="Ø"/>
            </a:pPr>
            <a:r>
              <a:rPr lang="en-US" sz="1900" b="1" dirty="0">
                <a:solidFill>
                  <a:srgbClr val="0070C0"/>
                </a:solidFill>
                <a:latin typeface="Calibri" pitchFamily="34" charset="0"/>
              </a:rPr>
              <a:t> Jog the axis of the robot in different speeds.</a:t>
            </a:r>
          </a:p>
          <a:p>
            <a:pPr>
              <a:buFont typeface="Wingdings" pitchFamily="2" charset="2"/>
              <a:buChar char="Ø"/>
            </a:pPr>
            <a:r>
              <a:rPr lang="en-US" sz="1900" b="1" dirty="0">
                <a:solidFill>
                  <a:srgbClr val="0070C0"/>
                </a:solidFill>
                <a:latin typeface="Calibri" pitchFamily="34" charset="0"/>
              </a:rPr>
              <a:t> Draw a neat sketch of the controller indicating all the parts</a:t>
            </a:r>
          </a:p>
          <a:p>
            <a:pPr>
              <a:buFont typeface="Wingdings" pitchFamily="2" charset="2"/>
              <a:buChar char="Ø"/>
            </a:pPr>
            <a:r>
              <a:rPr lang="en-US" sz="1900" b="1" dirty="0">
                <a:solidFill>
                  <a:srgbClr val="0070C0"/>
                </a:solidFill>
                <a:latin typeface="Calibri" pitchFamily="34" charset="0"/>
              </a:rPr>
              <a:t> Draw a neat sketch of the teach pendant</a:t>
            </a:r>
            <a:r>
              <a:rPr lang="en-US" sz="1900" b="1" dirty="0" smtClean="0">
                <a:solidFill>
                  <a:srgbClr val="0070C0"/>
                </a:solidFill>
                <a:latin typeface="Calibri" pitchFamily="34" charset="0"/>
              </a:rPr>
              <a:t>.</a:t>
            </a:r>
            <a:endParaRPr lang="en-US" sz="1900" b="1" dirty="0">
              <a:solidFill>
                <a:srgbClr val="0070C0"/>
              </a:solidFill>
              <a:latin typeface="Calibri" pitchFamily="34" charset="0"/>
            </a:endParaRPr>
          </a:p>
        </p:txBody>
      </p:sp>
    </p:spTree>
    <p:extLst>
      <p:ext uri="{BB962C8B-B14F-4D97-AF65-F5344CB8AC3E}">
        <p14:creationId xmlns:p14="http://schemas.microsoft.com/office/powerpoint/2010/main" xmlns="" val="18102757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841" y="1215998"/>
            <a:ext cx="9197787" cy="5186723"/>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solidFill>
                <a:srgbClr val="0070C0"/>
              </a:solidFill>
            </a:endParaRPr>
          </a:p>
        </p:txBody>
      </p:sp>
      <p:sp>
        <p:nvSpPr>
          <p:cNvPr id="2" name="Rectangle 1"/>
          <p:cNvSpPr/>
          <p:nvPr/>
        </p:nvSpPr>
        <p:spPr>
          <a:xfrm>
            <a:off x="4021311" y="316966"/>
            <a:ext cx="4211538" cy="584775"/>
          </a:xfrm>
          <a:prstGeom prst="rect">
            <a:avLst/>
          </a:prstGeom>
        </p:spPr>
        <p:txBody>
          <a:bodyPr wrap="none">
            <a:spAutoFit/>
          </a:bodyPr>
          <a:lstStyle/>
          <a:p>
            <a:r>
              <a:rPr lang="en-US" sz="3200" b="1" dirty="0">
                <a:solidFill>
                  <a:srgbClr val="FF0000"/>
                </a:solidFill>
                <a:latin typeface="Calibri" pitchFamily="34" charset="0"/>
              </a:rPr>
              <a:t>MOTION INSTRUCTION </a:t>
            </a:r>
            <a:endParaRPr lang="en-US" sz="3200" dirty="0"/>
          </a:p>
        </p:txBody>
      </p:sp>
      <p:sp>
        <p:nvSpPr>
          <p:cNvPr id="3" name="TextBox 2"/>
          <p:cNvSpPr txBox="1"/>
          <p:nvPr/>
        </p:nvSpPr>
        <p:spPr>
          <a:xfrm>
            <a:off x="2292404" y="2595073"/>
            <a:ext cx="7883818" cy="427489"/>
          </a:xfrm>
          <a:prstGeom prst="rect">
            <a:avLst/>
          </a:prstGeom>
          <a:noFill/>
        </p:spPr>
        <p:txBody>
          <a:bodyPr wrap="square" rtlCol="0">
            <a:spAutoFit/>
          </a:bodyPr>
          <a:lstStyle/>
          <a:p>
            <a:r>
              <a:rPr lang="en-US" sz="2178" b="1" dirty="0">
                <a:solidFill>
                  <a:srgbClr val="0070C0"/>
                </a:solidFill>
              </a:rPr>
              <a:t>1.             J            P[1]       100%              FINE</a:t>
            </a:r>
          </a:p>
        </p:txBody>
      </p:sp>
      <p:pic>
        <p:nvPicPr>
          <p:cNvPr id="7" name="Picture 6"/>
          <p:cNvPicPr/>
          <p:nvPr/>
        </p:nvPicPr>
        <p:blipFill>
          <a:blip r:embed="rId2" cstate="print"/>
          <a:srcRect l="19508" t="63934" r="19987" b="23156"/>
          <a:stretch>
            <a:fillRect/>
          </a:stretch>
        </p:blipFill>
        <p:spPr bwMode="auto">
          <a:xfrm>
            <a:off x="2154091" y="1423467"/>
            <a:ext cx="8022131" cy="1244813"/>
          </a:xfrm>
          <a:prstGeom prst="rect">
            <a:avLst/>
          </a:prstGeom>
          <a:noFill/>
          <a:ln w="9525">
            <a:noFill/>
            <a:miter lim="800000"/>
            <a:headEnd/>
            <a:tailEnd/>
          </a:ln>
        </p:spPr>
      </p:pic>
      <p:sp>
        <p:nvSpPr>
          <p:cNvPr id="8" name="TextBox 7"/>
          <p:cNvSpPr txBox="1"/>
          <p:nvPr/>
        </p:nvSpPr>
        <p:spPr>
          <a:xfrm>
            <a:off x="2292403" y="3083219"/>
            <a:ext cx="7261412" cy="427489"/>
          </a:xfrm>
          <a:prstGeom prst="rect">
            <a:avLst/>
          </a:prstGeom>
          <a:noFill/>
        </p:spPr>
        <p:txBody>
          <a:bodyPr wrap="square" rtlCol="0">
            <a:spAutoFit/>
          </a:bodyPr>
          <a:lstStyle/>
          <a:p>
            <a:r>
              <a:rPr lang="en-US" sz="2178" b="1" dirty="0">
                <a:solidFill>
                  <a:srgbClr val="0070C0"/>
                </a:solidFill>
              </a:rPr>
              <a:t>2.             J            P[2]      100%               CNT 20</a:t>
            </a:r>
            <a:endParaRPr lang="en-US" sz="2178" dirty="0">
              <a:solidFill>
                <a:srgbClr val="0070C0"/>
              </a:solidFill>
            </a:endParaRPr>
          </a:p>
        </p:txBody>
      </p:sp>
      <p:sp>
        <p:nvSpPr>
          <p:cNvPr id="9" name="TextBox 8"/>
          <p:cNvSpPr txBox="1"/>
          <p:nvPr/>
        </p:nvSpPr>
        <p:spPr>
          <a:xfrm>
            <a:off x="2292404" y="3567313"/>
            <a:ext cx="7192255" cy="427489"/>
          </a:xfrm>
          <a:prstGeom prst="rect">
            <a:avLst/>
          </a:prstGeom>
          <a:noFill/>
        </p:spPr>
        <p:txBody>
          <a:bodyPr wrap="square" rtlCol="0">
            <a:spAutoFit/>
          </a:bodyPr>
          <a:lstStyle/>
          <a:p>
            <a:r>
              <a:rPr lang="en-US" sz="2178" b="1" dirty="0">
                <a:solidFill>
                  <a:srgbClr val="0070C0"/>
                </a:solidFill>
              </a:rPr>
              <a:t>3.             L            P[3]     1500mm/sec    FINE</a:t>
            </a:r>
            <a:endParaRPr lang="en-US" sz="2178" dirty="0">
              <a:solidFill>
                <a:srgbClr val="0070C0"/>
              </a:solidFill>
            </a:endParaRPr>
          </a:p>
        </p:txBody>
      </p:sp>
      <p:sp>
        <p:nvSpPr>
          <p:cNvPr id="10" name="TextBox 9"/>
          <p:cNvSpPr txBox="1"/>
          <p:nvPr/>
        </p:nvSpPr>
        <p:spPr>
          <a:xfrm>
            <a:off x="2292403" y="4120564"/>
            <a:ext cx="7538037" cy="427489"/>
          </a:xfrm>
          <a:prstGeom prst="rect">
            <a:avLst/>
          </a:prstGeom>
          <a:noFill/>
        </p:spPr>
        <p:txBody>
          <a:bodyPr wrap="square" rtlCol="0">
            <a:spAutoFit/>
          </a:bodyPr>
          <a:lstStyle/>
          <a:p>
            <a:r>
              <a:rPr lang="en-US" sz="2178" b="1" dirty="0">
                <a:solidFill>
                  <a:srgbClr val="0070C0"/>
                </a:solidFill>
              </a:rPr>
              <a:t>4.             L            P[4]     2000mm/sec    </a:t>
            </a:r>
            <a:r>
              <a:rPr lang="en-US" sz="2178" b="1" dirty="0" smtClean="0">
                <a:solidFill>
                  <a:srgbClr val="0070C0"/>
                </a:solidFill>
              </a:rPr>
              <a:t>FINE</a:t>
            </a:r>
            <a:endParaRPr lang="en-US" sz="2178" dirty="0">
              <a:solidFill>
                <a:srgbClr val="0070C0"/>
              </a:solidFill>
            </a:endParaRPr>
          </a:p>
        </p:txBody>
      </p:sp>
      <p:sp>
        <p:nvSpPr>
          <p:cNvPr id="11" name="TextBox 10"/>
          <p:cNvSpPr txBox="1"/>
          <p:nvPr/>
        </p:nvSpPr>
        <p:spPr>
          <a:xfrm>
            <a:off x="2292403" y="4673814"/>
            <a:ext cx="7123099" cy="427489"/>
          </a:xfrm>
          <a:prstGeom prst="rect">
            <a:avLst/>
          </a:prstGeom>
          <a:noFill/>
        </p:spPr>
        <p:txBody>
          <a:bodyPr wrap="square" rtlCol="0">
            <a:spAutoFit/>
          </a:bodyPr>
          <a:lstStyle/>
          <a:p>
            <a:r>
              <a:rPr lang="en-US" sz="2178" b="1" dirty="0">
                <a:solidFill>
                  <a:srgbClr val="0070C0"/>
                </a:solidFill>
              </a:rPr>
              <a:t>5.             C           P[5]</a:t>
            </a:r>
            <a:endParaRPr lang="en-US" sz="2178" dirty="0">
              <a:solidFill>
                <a:srgbClr val="0070C0"/>
              </a:solidFill>
            </a:endParaRPr>
          </a:p>
        </p:txBody>
      </p:sp>
      <p:sp>
        <p:nvSpPr>
          <p:cNvPr id="12" name="TextBox 11"/>
          <p:cNvSpPr txBox="1"/>
          <p:nvPr/>
        </p:nvSpPr>
        <p:spPr>
          <a:xfrm>
            <a:off x="2292403" y="5227064"/>
            <a:ext cx="7330568" cy="427489"/>
          </a:xfrm>
          <a:prstGeom prst="rect">
            <a:avLst/>
          </a:prstGeom>
          <a:noFill/>
        </p:spPr>
        <p:txBody>
          <a:bodyPr wrap="square" rtlCol="0">
            <a:spAutoFit/>
          </a:bodyPr>
          <a:lstStyle/>
          <a:p>
            <a:r>
              <a:rPr lang="en-US" sz="2178" b="1" dirty="0">
                <a:solidFill>
                  <a:srgbClr val="0070C0"/>
                </a:solidFill>
              </a:rPr>
              <a:t>		      </a:t>
            </a:r>
            <a:r>
              <a:rPr lang="en-US" sz="2178" b="1" dirty="0" smtClean="0">
                <a:solidFill>
                  <a:srgbClr val="0070C0"/>
                </a:solidFill>
              </a:rPr>
              <a:t>P[6</a:t>
            </a:r>
            <a:r>
              <a:rPr lang="en-US" sz="2178" b="1" dirty="0">
                <a:solidFill>
                  <a:srgbClr val="0070C0"/>
                </a:solidFill>
              </a:rPr>
              <a:t>]     100mm/sec      </a:t>
            </a:r>
            <a:r>
              <a:rPr lang="en-US" sz="2178" b="1" dirty="0" smtClean="0">
                <a:solidFill>
                  <a:srgbClr val="0070C0"/>
                </a:solidFill>
              </a:rPr>
              <a:t>FINE</a:t>
            </a:r>
            <a:endParaRPr lang="en-US" sz="2178" dirty="0">
              <a:solidFill>
                <a:srgbClr val="0070C0"/>
              </a:solidFill>
            </a:endParaRPr>
          </a:p>
        </p:txBody>
      </p:sp>
      <p:sp>
        <p:nvSpPr>
          <p:cNvPr id="13" name="TextBox 12"/>
          <p:cNvSpPr txBox="1"/>
          <p:nvPr/>
        </p:nvSpPr>
        <p:spPr>
          <a:xfrm>
            <a:off x="8239845" y="1769249"/>
            <a:ext cx="1798064" cy="595291"/>
          </a:xfrm>
          <a:prstGeom prst="rect">
            <a:avLst/>
          </a:prstGeom>
          <a:solidFill>
            <a:srgbClr val="FFFF00"/>
          </a:solidFill>
          <a:ln>
            <a:solidFill>
              <a:srgbClr val="FFFF00"/>
            </a:solidFill>
          </a:ln>
        </p:spPr>
        <p:txBody>
          <a:bodyPr wrap="square" rtlCol="0">
            <a:spAutoFit/>
          </a:bodyPr>
          <a:lstStyle/>
          <a:p>
            <a:r>
              <a:rPr lang="en-US" sz="1634" dirty="0"/>
              <a:t>ADVANCE </a:t>
            </a:r>
          </a:p>
          <a:p>
            <a:r>
              <a:rPr lang="en-US" sz="1634" dirty="0"/>
              <a:t>INSTRUCTIONS</a:t>
            </a:r>
          </a:p>
        </p:txBody>
      </p:sp>
      <p:sp>
        <p:nvSpPr>
          <p:cNvPr id="14" name="Rectangle 13"/>
          <p:cNvSpPr/>
          <p:nvPr/>
        </p:nvSpPr>
        <p:spPr>
          <a:xfrm>
            <a:off x="10107066" y="1354311"/>
            <a:ext cx="276625" cy="1452282"/>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solidFill>
                <a:schemeClr val="accent2"/>
              </a:solidFill>
            </a:endParaRPr>
          </a:p>
        </p:txBody>
      </p:sp>
    </p:spTree>
    <p:extLst>
      <p:ext uri="{BB962C8B-B14F-4D97-AF65-F5344CB8AC3E}">
        <p14:creationId xmlns:p14="http://schemas.microsoft.com/office/powerpoint/2010/main" xmlns="" val="35577535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3952155" y="524435"/>
            <a:ext cx="4842381" cy="622407"/>
          </a:xfrm>
          <a:prstGeom prst="rect">
            <a:avLst/>
          </a:prstGeom>
          <a:noFill/>
          <a:ln>
            <a:miter lim="800000"/>
            <a:headEnd/>
            <a:tailEnd/>
          </a:ln>
        </p:spPr>
        <p:txBody>
          <a:bodyPr lIns="90332" tIns="45166" rIns="90332" bIns="45166"/>
          <a:lstStyle/>
          <a:p>
            <a:pPr algn="just">
              <a:defRPr/>
            </a:pPr>
            <a:r>
              <a:rPr lang="en-US" sz="2600" b="1" kern="0" dirty="0">
                <a:solidFill>
                  <a:srgbClr val="FF0000"/>
                </a:solidFill>
                <a:latin typeface="Calibri" pitchFamily="34" charset="0"/>
                <a:ea typeface="+mj-ea"/>
                <a:cs typeface="+mj-cs"/>
              </a:rPr>
              <a:t>TYPES OF INTERPOLATION</a:t>
            </a:r>
          </a:p>
        </p:txBody>
      </p:sp>
      <p:sp>
        <p:nvSpPr>
          <p:cNvPr id="56323" name="TextBox 2"/>
          <p:cNvSpPr txBox="1">
            <a:spLocks noChangeArrowheads="1"/>
          </p:cNvSpPr>
          <p:nvPr/>
        </p:nvSpPr>
        <p:spPr bwMode="auto">
          <a:xfrm>
            <a:off x="1325195" y="1502444"/>
            <a:ext cx="8852007" cy="2862322"/>
          </a:xfrm>
          <a:prstGeom prst="rect">
            <a:avLst/>
          </a:prstGeom>
          <a:noFill/>
          <a:ln w="9525">
            <a:noFill/>
            <a:miter lim="800000"/>
            <a:headEnd/>
            <a:tailEnd/>
          </a:ln>
        </p:spPr>
        <p:txBody>
          <a:bodyPr>
            <a:spAutoFit/>
          </a:bodyPr>
          <a:lstStyle/>
          <a:p>
            <a:pPr algn="just"/>
            <a:r>
              <a:rPr lang="en-US" sz="2000" b="1" dirty="0">
                <a:solidFill>
                  <a:srgbClr val="0070C0"/>
                </a:solidFill>
                <a:latin typeface="Calibri" pitchFamily="34" charset="0"/>
              </a:rPr>
              <a:t>Interpolation type determines the path along which the manipulator moves between playback steps. There are 3 types of interpolation in Fanuc;</a:t>
            </a:r>
          </a:p>
          <a:p>
            <a:pPr algn="just"/>
            <a:endParaRPr lang="en-US" sz="2000" b="1" dirty="0">
              <a:solidFill>
                <a:srgbClr val="0070C0"/>
              </a:solidFill>
              <a:latin typeface="Calibri" pitchFamily="34" charset="0"/>
            </a:endParaRPr>
          </a:p>
          <a:p>
            <a:pPr algn="just">
              <a:buFont typeface="Wingdings" pitchFamily="2" charset="2"/>
              <a:buChar char="§"/>
            </a:pPr>
            <a:r>
              <a:rPr lang="en-US" sz="2000" b="1" dirty="0" smtClean="0">
                <a:solidFill>
                  <a:srgbClr val="0070C0"/>
                </a:solidFill>
                <a:latin typeface="Calibri" pitchFamily="34" charset="0"/>
              </a:rPr>
              <a:t>JOINT </a:t>
            </a:r>
            <a:r>
              <a:rPr lang="en-US" sz="2000" b="1" dirty="0">
                <a:solidFill>
                  <a:srgbClr val="0070C0"/>
                </a:solidFill>
                <a:latin typeface="Calibri" pitchFamily="34" charset="0"/>
              </a:rPr>
              <a:t>INTERPOLATION</a:t>
            </a:r>
          </a:p>
          <a:p>
            <a:pPr algn="just"/>
            <a:endParaRPr lang="en-US" sz="2000" b="1" dirty="0">
              <a:solidFill>
                <a:srgbClr val="0070C0"/>
              </a:solidFill>
              <a:latin typeface="Calibri" pitchFamily="34" charset="0"/>
            </a:endParaRPr>
          </a:p>
          <a:p>
            <a:pPr algn="just">
              <a:buFont typeface="Wingdings" pitchFamily="2" charset="2"/>
              <a:buChar char="§"/>
            </a:pPr>
            <a:r>
              <a:rPr lang="en-US" sz="2000" b="1" dirty="0" smtClean="0">
                <a:solidFill>
                  <a:srgbClr val="0070C0"/>
                </a:solidFill>
                <a:latin typeface="Calibri" pitchFamily="34" charset="0"/>
              </a:rPr>
              <a:t>LINEAR </a:t>
            </a:r>
            <a:r>
              <a:rPr lang="en-US" sz="2000" b="1" dirty="0">
                <a:solidFill>
                  <a:srgbClr val="0070C0"/>
                </a:solidFill>
                <a:latin typeface="Calibri" pitchFamily="34" charset="0"/>
              </a:rPr>
              <a:t>INTERPOLATION</a:t>
            </a:r>
          </a:p>
          <a:p>
            <a:pPr algn="just"/>
            <a:endParaRPr lang="en-US" sz="2000" b="1" dirty="0">
              <a:solidFill>
                <a:srgbClr val="0070C0"/>
              </a:solidFill>
              <a:latin typeface="Calibri" pitchFamily="34" charset="0"/>
            </a:endParaRPr>
          </a:p>
          <a:p>
            <a:pPr algn="just">
              <a:buFont typeface="Wingdings" pitchFamily="2" charset="2"/>
              <a:buChar char="§"/>
            </a:pPr>
            <a:r>
              <a:rPr lang="en-US" sz="2000" b="1" dirty="0">
                <a:solidFill>
                  <a:srgbClr val="0070C0"/>
                </a:solidFill>
                <a:latin typeface="Calibri" pitchFamily="34" charset="0"/>
              </a:rPr>
              <a:t>CIRCULAR INTERPOLATION</a:t>
            </a:r>
          </a:p>
          <a:p>
            <a:pPr algn="just"/>
            <a:r>
              <a:rPr lang="en-US" sz="2000" b="1" dirty="0">
                <a:solidFill>
                  <a:srgbClr val="0070C0"/>
                </a:solidFill>
                <a:latin typeface="Calibri" pitchFamily="34" charset="0"/>
              </a:rPr>
              <a:t>                                                      </a:t>
            </a:r>
          </a:p>
        </p:txBody>
      </p:sp>
    </p:spTree>
    <p:extLst>
      <p:ext uri="{BB962C8B-B14F-4D97-AF65-F5344CB8AC3E}">
        <p14:creationId xmlns:p14="http://schemas.microsoft.com/office/powerpoint/2010/main" xmlns="" val="733633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28060" y="524435"/>
            <a:ext cx="3458535" cy="691563"/>
          </a:xfrm>
          <a:prstGeom prst="rect">
            <a:avLst/>
          </a:prstGeom>
          <a:noFill/>
          <a:ln>
            <a:miter lim="800000"/>
            <a:headEnd/>
            <a:tailEnd/>
          </a:ln>
        </p:spPr>
        <p:txBody>
          <a:bodyPr lIns="90332" tIns="45166" rIns="90332" bIns="45166"/>
          <a:lstStyle/>
          <a:p>
            <a:pPr algn="just">
              <a:defRPr/>
            </a:pPr>
            <a:r>
              <a:rPr lang="en-US" sz="2600" b="1" kern="0" dirty="0">
                <a:solidFill>
                  <a:srgbClr val="FF0000"/>
                </a:solidFill>
                <a:latin typeface="Calibri" pitchFamily="34" charset="0"/>
                <a:ea typeface="+mj-ea"/>
                <a:cs typeface="+mj-cs"/>
              </a:rPr>
              <a:t>JOINT INTERPOLATION</a:t>
            </a:r>
          </a:p>
        </p:txBody>
      </p:sp>
      <p:pic>
        <p:nvPicPr>
          <p:cNvPr id="57347" name="Picture 3"/>
          <p:cNvPicPr>
            <a:picLocks noChangeAspect="1" noChangeArrowheads="1"/>
          </p:cNvPicPr>
          <p:nvPr/>
        </p:nvPicPr>
        <p:blipFill>
          <a:blip r:embed="rId2" cstate="print"/>
          <a:srcRect/>
          <a:stretch>
            <a:fillRect/>
          </a:stretch>
        </p:blipFill>
        <p:spPr bwMode="auto">
          <a:xfrm>
            <a:off x="2360840" y="1492624"/>
            <a:ext cx="3518327" cy="3777663"/>
          </a:xfrm>
          <a:prstGeom prst="rect">
            <a:avLst/>
          </a:prstGeom>
          <a:noFill/>
          <a:ln w="19050">
            <a:solidFill>
              <a:srgbClr val="005EA4"/>
            </a:solidFill>
            <a:miter lim="800000"/>
            <a:headEnd/>
            <a:tailEnd/>
          </a:ln>
        </p:spPr>
      </p:pic>
      <p:sp>
        <p:nvSpPr>
          <p:cNvPr id="57348" name="Rectangle 6"/>
          <p:cNvSpPr>
            <a:spLocks noChangeArrowheads="1"/>
          </p:cNvSpPr>
          <p:nvPr/>
        </p:nvSpPr>
        <p:spPr bwMode="auto">
          <a:xfrm>
            <a:off x="6579374" y="1769249"/>
            <a:ext cx="4080222" cy="1631216"/>
          </a:xfrm>
          <a:prstGeom prst="rect">
            <a:avLst/>
          </a:prstGeom>
          <a:noFill/>
          <a:ln w="9525">
            <a:noFill/>
            <a:miter lim="800000"/>
            <a:headEnd/>
            <a:tailEnd/>
          </a:ln>
        </p:spPr>
        <p:txBody>
          <a:bodyPr>
            <a:spAutoFit/>
          </a:bodyPr>
          <a:lstStyle/>
          <a:p>
            <a:pPr algn="just"/>
            <a:r>
              <a:rPr lang="en-US" sz="2000" b="1" dirty="0">
                <a:solidFill>
                  <a:srgbClr val="0070C0"/>
                </a:solidFill>
                <a:latin typeface="Calibri" pitchFamily="34" charset="0"/>
              </a:rPr>
              <a:t>This interpolation is  used when the robot does not need to move in a specific path towards the next step position</a:t>
            </a:r>
            <a:r>
              <a:rPr lang="en-US" sz="2000" b="1" dirty="0" smtClean="0">
                <a:solidFill>
                  <a:srgbClr val="0070C0"/>
                </a:solidFill>
                <a:latin typeface="Calibri" pitchFamily="34" charset="0"/>
              </a:rPr>
              <a:t>. Robots takes the quickest path. </a:t>
            </a:r>
            <a:endParaRPr lang="en-US" sz="2000" b="1" dirty="0">
              <a:solidFill>
                <a:srgbClr val="0070C0"/>
              </a:solidFill>
              <a:latin typeface="Calibri" pitchFamily="34" charset="0"/>
            </a:endParaRPr>
          </a:p>
        </p:txBody>
      </p:sp>
      <p:sp>
        <p:nvSpPr>
          <p:cNvPr id="4" name="TextBox 3"/>
          <p:cNvSpPr txBox="1"/>
          <p:nvPr/>
        </p:nvSpPr>
        <p:spPr>
          <a:xfrm>
            <a:off x="2909575" y="5546913"/>
            <a:ext cx="2420856" cy="707886"/>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1:  J  P[1]  100%  FINE</a:t>
            </a:r>
          </a:p>
          <a:p>
            <a:r>
              <a:rPr lang="en-US" sz="2000" b="1" dirty="0" smtClean="0">
                <a:solidFill>
                  <a:srgbClr val="0070C0"/>
                </a:solidFill>
                <a:latin typeface="Calibri" panose="020F0502020204030204" pitchFamily="34" charset="0"/>
                <a:cs typeface="Calibri" panose="020F0502020204030204" pitchFamily="34" charset="0"/>
              </a:rPr>
              <a:t>2:  </a:t>
            </a:r>
            <a:r>
              <a:rPr lang="en-US" sz="2000" b="1" dirty="0">
                <a:solidFill>
                  <a:srgbClr val="0070C0"/>
                </a:solidFill>
                <a:latin typeface="Calibri" panose="020F0502020204030204" pitchFamily="34" charset="0"/>
                <a:cs typeface="Calibri" panose="020F0502020204030204" pitchFamily="34" charset="0"/>
              </a:rPr>
              <a:t>J  </a:t>
            </a:r>
            <a:r>
              <a:rPr lang="en-US" sz="2000" b="1" dirty="0" smtClean="0">
                <a:solidFill>
                  <a:srgbClr val="0070C0"/>
                </a:solidFill>
                <a:latin typeface="Calibri" panose="020F0502020204030204" pitchFamily="34" charset="0"/>
                <a:cs typeface="Calibri" panose="020F0502020204030204" pitchFamily="34" charset="0"/>
              </a:rPr>
              <a:t>P[2]  </a:t>
            </a:r>
            <a:r>
              <a:rPr lang="en-US" sz="2000" b="1" dirty="0">
                <a:solidFill>
                  <a:srgbClr val="0070C0"/>
                </a:solidFill>
                <a:latin typeface="Calibri" panose="020F0502020204030204" pitchFamily="34" charset="0"/>
                <a:cs typeface="Calibri" panose="020F0502020204030204" pitchFamily="34" charset="0"/>
              </a:rPr>
              <a:t>100%  </a:t>
            </a:r>
            <a:r>
              <a:rPr lang="en-US" sz="2000" b="1" dirty="0" smtClean="0">
                <a:solidFill>
                  <a:srgbClr val="0070C0"/>
                </a:solidFill>
                <a:latin typeface="Calibri" panose="020F0502020204030204" pitchFamily="34" charset="0"/>
                <a:cs typeface="Calibri" panose="020F0502020204030204" pitchFamily="34" charset="0"/>
              </a:rPr>
              <a:t>FINE</a:t>
            </a:r>
            <a:endParaRPr lang="en-IN" sz="20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15992518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28060" y="524435"/>
            <a:ext cx="4011066" cy="484094"/>
          </a:xfrm>
          <a:prstGeom prst="rect">
            <a:avLst/>
          </a:prstGeom>
          <a:noFill/>
          <a:ln>
            <a:miter lim="800000"/>
            <a:headEnd/>
            <a:tailEnd/>
          </a:ln>
        </p:spPr>
        <p:txBody>
          <a:bodyPr lIns="90332" tIns="45166" rIns="90332" bIns="45166"/>
          <a:lstStyle/>
          <a:p>
            <a:pPr algn="just">
              <a:defRPr/>
            </a:pPr>
            <a:r>
              <a:rPr lang="en-US" sz="2600" b="1" kern="0" dirty="0">
                <a:solidFill>
                  <a:srgbClr val="FF0000"/>
                </a:solidFill>
                <a:latin typeface="Calibri" pitchFamily="34" charset="0"/>
                <a:ea typeface="+mj-ea"/>
                <a:cs typeface="+mj-cs"/>
              </a:rPr>
              <a:t>LINEAR INTERPOLATION</a:t>
            </a:r>
          </a:p>
        </p:txBody>
      </p:sp>
      <p:pic>
        <p:nvPicPr>
          <p:cNvPr id="58371" name="Picture 4"/>
          <p:cNvPicPr>
            <a:picLocks noChangeAspect="1" noChangeArrowheads="1"/>
          </p:cNvPicPr>
          <p:nvPr/>
        </p:nvPicPr>
        <p:blipFill>
          <a:blip r:embed="rId2" cstate="print"/>
          <a:srcRect/>
          <a:stretch>
            <a:fillRect/>
          </a:stretch>
        </p:blipFill>
        <p:spPr bwMode="auto">
          <a:xfrm>
            <a:off x="2153371" y="1561780"/>
            <a:ext cx="3146612" cy="3673929"/>
          </a:xfrm>
          <a:prstGeom prst="rect">
            <a:avLst/>
          </a:prstGeom>
          <a:noFill/>
          <a:ln w="19050">
            <a:solidFill>
              <a:srgbClr val="005EA4"/>
            </a:solidFill>
            <a:miter lim="800000"/>
            <a:headEnd/>
            <a:tailEnd/>
          </a:ln>
        </p:spPr>
      </p:pic>
      <p:pic>
        <p:nvPicPr>
          <p:cNvPr id="58372" name="Picture 2"/>
          <p:cNvPicPr>
            <a:picLocks noChangeAspect="1" noChangeArrowheads="1"/>
          </p:cNvPicPr>
          <p:nvPr/>
        </p:nvPicPr>
        <p:blipFill>
          <a:blip r:embed="rId3" cstate="print"/>
          <a:srcRect/>
          <a:stretch>
            <a:fillRect/>
          </a:stretch>
        </p:blipFill>
        <p:spPr bwMode="auto">
          <a:xfrm>
            <a:off x="6026125" y="1630937"/>
            <a:ext cx="2895920" cy="873098"/>
          </a:xfrm>
          <a:prstGeom prst="rect">
            <a:avLst/>
          </a:prstGeom>
          <a:noFill/>
          <a:ln w="19050">
            <a:solidFill>
              <a:srgbClr val="005EA4"/>
            </a:solidFill>
            <a:miter lim="800000"/>
            <a:headEnd/>
            <a:tailEnd/>
          </a:ln>
        </p:spPr>
      </p:pic>
      <p:sp>
        <p:nvSpPr>
          <p:cNvPr id="58373" name="Rectangle 4"/>
          <p:cNvSpPr>
            <a:spLocks noChangeArrowheads="1"/>
          </p:cNvSpPr>
          <p:nvPr/>
        </p:nvSpPr>
        <p:spPr bwMode="auto">
          <a:xfrm>
            <a:off x="5749499" y="3152375"/>
            <a:ext cx="4849586" cy="1015663"/>
          </a:xfrm>
          <a:prstGeom prst="rect">
            <a:avLst/>
          </a:prstGeom>
          <a:noFill/>
          <a:ln w="9525">
            <a:noFill/>
            <a:miter lim="800000"/>
            <a:headEnd/>
            <a:tailEnd/>
          </a:ln>
        </p:spPr>
        <p:txBody>
          <a:bodyPr>
            <a:spAutoFit/>
          </a:bodyPr>
          <a:lstStyle/>
          <a:p>
            <a:pPr algn="just"/>
            <a:r>
              <a:rPr lang="en-US" sz="2000" b="1" dirty="0">
                <a:solidFill>
                  <a:srgbClr val="0070C0"/>
                </a:solidFill>
                <a:latin typeface="Calibri" pitchFamily="34" charset="0"/>
              </a:rPr>
              <a:t>The manipulator moves in a linear path (as shown in the fig.)from one taught step to the next. </a:t>
            </a:r>
            <a:r>
              <a:rPr lang="en-US" sz="2000" b="1" dirty="0" smtClean="0">
                <a:solidFill>
                  <a:srgbClr val="0070C0"/>
                </a:solidFill>
                <a:latin typeface="Calibri" pitchFamily="34" charset="0"/>
              </a:rPr>
              <a:t>Robot takes the shortest path.</a:t>
            </a:r>
            <a:endParaRPr lang="en-US" sz="2000" b="1" dirty="0">
              <a:solidFill>
                <a:srgbClr val="0070C0"/>
              </a:solidFill>
              <a:latin typeface="Calibri" pitchFamily="34" charset="0"/>
            </a:endParaRPr>
          </a:p>
        </p:txBody>
      </p:sp>
      <p:sp>
        <p:nvSpPr>
          <p:cNvPr id="6" name="TextBox 5"/>
          <p:cNvSpPr txBox="1"/>
          <p:nvPr/>
        </p:nvSpPr>
        <p:spPr>
          <a:xfrm>
            <a:off x="2626240" y="5546913"/>
            <a:ext cx="3247556" cy="707886"/>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1:  J  P[1]  100%  FINE</a:t>
            </a:r>
          </a:p>
          <a:p>
            <a:r>
              <a:rPr lang="en-US" sz="2000" b="1" dirty="0" smtClean="0">
                <a:solidFill>
                  <a:srgbClr val="0070C0"/>
                </a:solidFill>
                <a:latin typeface="Calibri" panose="020F0502020204030204" pitchFamily="34" charset="0"/>
                <a:cs typeface="Calibri" panose="020F0502020204030204" pitchFamily="34" charset="0"/>
              </a:rPr>
              <a:t>2:  L  P[2]  2000mm/sec  FINE</a:t>
            </a:r>
            <a:endParaRPr lang="en-IN" sz="20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5931648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228060" y="524435"/>
            <a:ext cx="4011066" cy="484094"/>
          </a:xfrm>
          <a:prstGeom prst="rect">
            <a:avLst/>
          </a:prstGeom>
          <a:noFill/>
          <a:ln>
            <a:miter lim="800000"/>
            <a:headEnd/>
            <a:tailEnd/>
          </a:ln>
        </p:spPr>
        <p:txBody>
          <a:bodyPr lIns="90332" tIns="45166" rIns="90332" bIns="45166"/>
          <a:lstStyle/>
          <a:p>
            <a:pPr algn="ctr">
              <a:defRPr/>
            </a:pPr>
            <a:r>
              <a:rPr lang="en-US" sz="2600" b="1" dirty="0">
                <a:solidFill>
                  <a:srgbClr val="FF0000"/>
                </a:solidFill>
                <a:latin typeface="Calibri" pitchFamily="34" charset="0"/>
              </a:rPr>
              <a:t>CIRCULAR INTERPOLATION</a:t>
            </a:r>
          </a:p>
        </p:txBody>
      </p:sp>
      <p:grpSp>
        <p:nvGrpSpPr>
          <p:cNvPr id="3" name="Group 13"/>
          <p:cNvGrpSpPr/>
          <p:nvPr/>
        </p:nvGrpSpPr>
        <p:grpSpPr>
          <a:xfrm>
            <a:off x="1448461" y="1663800"/>
            <a:ext cx="4655804" cy="3061023"/>
            <a:chOff x="4583906" y="2920056"/>
            <a:chExt cx="5130006" cy="3372794"/>
          </a:xfrm>
        </p:grpSpPr>
        <p:pic>
          <p:nvPicPr>
            <p:cNvPr id="118786" name="Picture 2"/>
            <p:cNvPicPr>
              <a:picLocks noChangeAspect="1" noChangeArrowheads="1"/>
            </p:cNvPicPr>
            <p:nvPr/>
          </p:nvPicPr>
          <p:blipFill>
            <a:blip r:embed="rId2" cstate="print"/>
            <a:srcRect/>
            <a:stretch>
              <a:fillRect/>
            </a:stretch>
          </p:blipFill>
          <p:spPr bwMode="auto">
            <a:xfrm>
              <a:off x="4583906" y="4387850"/>
              <a:ext cx="1781175" cy="1381125"/>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a:stretch>
              <a:fillRect/>
            </a:stretch>
          </p:blipFill>
          <p:spPr bwMode="auto">
            <a:xfrm rot="3897211">
              <a:off x="6424460" y="3120081"/>
              <a:ext cx="1781175" cy="1381125"/>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a:stretch>
              <a:fillRect/>
            </a:stretch>
          </p:blipFill>
          <p:spPr bwMode="auto">
            <a:xfrm flipH="1">
              <a:off x="8012906" y="4378325"/>
              <a:ext cx="1701006" cy="1381125"/>
            </a:xfrm>
            <a:prstGeom prst="rect">
              <a:avLst/>
            </a:prstGeom>
            <a:noFill/>
            <a:ln w="9525">
              <a:noFill/>
              <a:miter lim="800000"/>
              <a:headEnd/>
              <a:tailEnd/>
            </a:ln>
          </p:spPr>
        </p:pic>
        <p:grpSp>
          <p:nvGrpSpPr>
            <p:cNvPr id="4" name="Group 12"/>
            <p:cNvGrpSpPr/>
            <p:nvPr/>
          </p:nvGrpSpPr>
          <p:grpSpPr>
            <a:xfrm>
              <a:off x="6336506" y="4921250"/>
              <a:ext cx="1676400" cy="1371600"/>
              <a:chOff x="6336506" y="4921250"/>
              <a:chExt cx="1676400" cy="1371600"/>
            </a:xfrm>
          </p:grpSpPr>
          <p:sp>
            <p:nvSpPr>
              <p:cNvPr id="9" name="Arc 8"/>
              <p:cNvSpPr/>
              <p:nvPr/>
            </p:nvSpPr>
            <p:spPr>
              <a:xfrm rot="16200000">
                <a:off x="6527006" y="4883150"/>
                <a:ext cx="1295400" cy="1524000"/>
              </a:xfrm>
              <a:prstGeom prst="arc">
                <a:avLst>
                  <a:gd name="adj1" fmla="val 16200000"/>
                  <a:gd name="adj2" fmla="val 5298919"/>
                </a:avLst>
              </a:prstGeom>
              <a:ln w="28575">
                <a:solidFill>
                  <a:srgbClr val="0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34" dirty="0"/>
              </a:p>
            </p:txBody>
          </p:sp>
          <p:sp>
            <p:nvSpPr>
              <p:cNvPr id="10" name="Oval 9"/>
              <p:cNvSpPr/>
              <p:nvPr/>
            </p:nvSpPr>
            <p:spPr>
              <a:xfrm>
                <a:off x="6336506" y="5530850"/>
                <a:ext cx="152400" cy="152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1" name="Oval 10"/>
              <p:cNvSpPr/>
              <p:nvPr/>
            </p:nvSpPr>
            <p:spPr>
              <a:xfrm>
                <a:off x="7098506" y="4921250"/>
                <a:ext cx="152400" cy="152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2" name="Oval 11"/>
              <p:cNvSpPr/>
              <p:nvPr/>
            </p:nvSpPr>
            <p:spPr>
              <a:xfrm>
                <a:off x="7860506" y="5530850"/>
                <a:ext cx="152400" cy="152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58373" name="Rectangle 4"/>
          <p:cNvSpPr>
            <a:spLocks noChangeArrowheads="1"/>
          </p:cNvSpPr>
          <p:nvPr/>
        </p:nvSpPr>
        <p:spPr bwMode="auto">
          <a:xfrm>
            <a:off x="7002126" y="2472064"/>
            <a:ext cx="4149378" cy="1015663"/>
          </a:xfrm>
          <a:prstGeom prst="rect">
            <a:avLst/>
          </a:prstGeom>
          <a:noFill/>
          <a:ln w="9525">
            <a:noFill/>
            <a:miter lim="800000"/>
            <a:headEnd/>
            <a:tailEnd/>
          </a:ln>
        </p:spPr>
        <p:txBody>
          <a:bodyPr wrap="square">
            <a:spAutoFit/>
          </a:bodyPr>
          <a:lstStyle/>
          <a:p>
            <a:pPr algn="just"/>
            <a:r>
              <a:rPr lang="en-US" sz="2000" b="1" dirty="0">
                <a:solidFill>
                  <a:srgbClr val="0070C0"/>
                </a:solidFill>
                <a:latin typeface="Calibri" pitchFamily="34" charset="0"/>
              </a:rPr>
              <a:t>The manipulator moves in a circular path from </a:t>
            </a:r>
            <a:r>
              <a:rPr lang="en-US" sz="2000" b="1" dirty="0">
                <a:solidFill>
                  <a:srgbClr val="FF0000"/>
                </a:solidFill>
                <a:latin typeface="Calibri" pitchFamily="34" charset="0"/>
              </a:rPr>
              <a:t>start </a:t>
            </a:r>
            <a:r>
              <a:rPr lang="en-US" sz="2000" b="1" dirty="0" smtClean="0">
                <a:solidFill>
                  <a:srgbClr val="FF0000"/>
                </a:solidFill>
                <a:latin typeface="Calibri" pitchFamily="34" charset="0"/>
              </a:rPr>
              <a:t>point  </a:t>
            </a:r>
            <a:r>
              <a:rPr lang="en-US" sz="2000" b="1" dirty="0">
                <a:solidFill>
                  <a:srgbClr val="0070C0"/>
                </a:solidFill>
                <a:latin typeface="Calibri" pitchFamily="34" charset="0"/>
              </a:rPr>
              <a:t>to </a:t>
            </a:r>
            <a:r>
              <a:rPr lang="en-US" sz="2000" b="1" dirty="0">
                <a:solidFill>
                  <a:srgbClr val="FF0000"/>
                </a:solidFill>
                <a:latin typeface="Calibri" pitchFamily="34" charset="0"/>
              </a:rPr>
              <a:t>end point </a:t>
            </a:r>
            <a:r>
              <a:rPr lang="en-US" sz="2000" b="1" dirty="0">
                <a:solidFill>
                  <a:srgbClr val="0070C0"/>
                </a:solidFill>
                <a:latin typeface="Calibri" pitchFamily="34" charset="0"/>
              </a:rPr>
              <a:t>through the </a:t>
            </a:r>
            <a:r>
              <a:rPr lang="en-US" sz="2000" b="1" dirty="0">
                <a:solidFill>
                  <a:srgbClr val="FF0000"/>
                </a:solidFill>
                <a:latin typeface="Calibri" pitchFamily="34" charset="0"/>
              </a:rPr>
              <a:t>center point</a:t>
            </a:r>
          </a:p>
        </p:txBody>
      </p:sp>
      <p:sp>
        <p:nvSpPr>
          <p:cNvPr id="15" name="TextBox 14"/>
          <p:cNvSpPr txBox="1"/>
          <p:nvPr/>
        </p:nvSpPr>
        <p:spPr>
          <a:xfrm>
            <a:off x="2624119" y="4291740"/>
            <a:ext cx="816249" cy="259943"/>
          </a:xfrm>
          <a:prstGeom prst="rect">
            <a:avLst/>
          </a:prstGeom>
          <a:noFill/>
        </p:spPr>
        <p:txBody>
          <a:bodyPr wrap="none" rtlCol="0">
            <a:spAutoFit/>
          </a:bodyPr>
          <a:lstStyle/>
          <a:p>
            <a:r>
              <a:rPr lang="en-US" sz="1089" dirty="0"/>
              <a:t>Start point</a:t>
            </a:r>
          </a:p>
        </p:txBody>
      </p:sp>
      <p:sp>
        <p:nvSpPr>
          <p:cNvPr id="16" name="TextBox 15"/>
          <p:cNvSpPr txBox="1"/>
          <p:nvPr/>
        </p:nvSpPr>
        <p:spPr>
          <a:xfrm>
            <a:off x="4145557" y="4291740"/>
            <a:ext cx="769763" cy="259943"/>
          </a:xfrm>
          <a:prstGeom prst="rect">
            <a:avLst/>
          </a:prstGeom>
          <a:noFill/>
        </p:spPr>
        <p:txBody>
          <a:bodyPr wrap="none" rtlCol="0">
            <a:spAutoFit/>
          </a:bodyPr>
          <a:lstStyle/>
          <a:p>
            <a:r>
              <a:rPr lang="en-US" sz="1089" dirty="0"/>
              <a:t>End point</a:t>
            </a:r>
          </a:p>
        </p:txBody>
      </p:sp>
      <p:sp>
        <p:nvSpPr>
          <p:cNvPr id="17" name="TextBox 16"/>
          <p:cNvSpPr txBox="1"/>
          <p:nvPr/>
        </p:nvSpPr>
        <p:spPr>
          <a:xfrm>
            <a:off x="3384838" y="3669333"/>
            <a:ext cx="939681" cy="259943"/>
          </a:xfrm>
          <a:prstGeom prst="rect">
            <a:avLst/>
          </a:prstGeom>
          <a:noFill/>
        </p:spPr>
        <p:txBody>
          <a:bodyPr wrap="none" rtlCol="0">
            <a:spAutoFit/>
          </a:bodyPr>
          <a:lstStyle/>
          <a:p>
            <a:r>
              <a:rPr lang="en-US" sz="1089" dirty="0"/>
              <a:t>Center point</a:t>
            </a:r>
          </a:p>
        </p:txBody>
      </p:sp>
      <p:sp>
        <p:nvSpPr>
          <p:cNvPr id="18" name="TextBox 17"/>
          <p:cNvSpPr txBox="1"/>
          <p:nvPr/>
        </p:nvSpPr>
        <p:spPr>
          <a:xfrm>
            <a:off x="2303366" y="5288432"/>
            <a:ext cx="3342133" cy="1015663"/>
          </a:xfrm>
          <a:prstGeom prst="rect">
            <a:avLst/>
          </a:prstGeom>
          <a:noFill/>
        </p:spPr>
        <p:txBody>
          <a:bodyPr wrap="none" rtlCol="0">
            <a:spAutoFit/>
          </a:bodyPr>
          <a:lstStyle/>
          <a:p>
            <a:r>
              <a:rPr lang="en-US" sz="2000" b="1" dirty="0" smtClean="0">
                <a:solidFill>
                  <a:srgbClr val="0070C0"/>
                </a:solidFill>
                <a:latin typeface="Calibri" panose="020F0502020204030204" pitchFamily="34" charset="0"/>
                <a:cs typeface="Calibri" panose="020F0502020204030204" pitchFamily="34" charset="0"/>
              </a:rPr>
              <a:t>1:  J   P[1]  100%  FINE</a:t>
            </a:r>
          </a:p>
          <a:p>
            <a:r>
              <a:rPr lang="en-US" sz="2000" b="1" dirty="0" smtClean="0">
                <a:solidFill>
                  <a:srgbClr val="0070C0"/>
                </a:solidFill>
                <a:latin typeface="Calibri" panose="020F0502020204030204" pitchFamily="34" charset="0"/>
                <a:cs typeface="Calibri" panose="020F0502020204030204" pitchFamily="34" charset="0"/>
              </a:rPr>
              <a:t>2:  C  P[2] </a:t>
            </a:r>
          </a:p>
          <a:p>
            <a:r>
              <a:rPr lang="en-US" sz="2000" b="1" dirty="0">
                <a:solidFill>
                  <a:srgbClr val="0070C0"/>
                </a:solidFill>
                <a:latin typeface="Calibri" panose="020F0502020204030204" pitchFamily="34" charset="0"/>
                <a:cs typeface="Calibri" panose="020F0502020204030204" pitchFamily="34" charset="0"/>
              </a:rPr>
              <a:t> </a:t>
            </a:r>
            <a:r>
              <a:rPr lang="en-US" sz="2000" b="1" dirty="0" smtClean="0">
                <a:solidFill>
                  <a:srgbClr val="0070C0"/>
                </a:solidFill>
                <a:latin typeface="Calibri" panose="020F0502020204030204" pitchFamily="34" charset="0"/>
                <a:cs typeface="Calibri" panose="020F0502020204030204" pitchFamily="34" charset="0"/>
              </a:rPr>
              <a:t> :       P[3]  </a:t>
            </a:r>
            <a:r>
              <a:rPr lang="en-US" sz="2000" b="1" dirty="0">
                <a:solidFill>
                  <a:srgbClr val="0070C0"/>
                </a:solidFill>
                <a:latin typeface="Calibri" panose="020F0502020204030204" pitchFamily="34" charset="0"/>
                <a:cs typeface="Calibri" panose="020F0502020204030204" pitchFamily="34" charset="0"/>
              </a:rPr>
              <a:t>2000mm/sec  </a:t>
            </a:r>
            <a:r>
              <a:rPr lang="en-US" sz="2000" b="1" dirty="0" smtClean="0">
                <a:solidFill>
                  <a:srgbClr val="0070C0"/>
                </a:solidFill>
                <a:latin typeface="Calibri" panose="020F0502020204030204" pitchFamily="34" charset="0"/>
                <a:cs typeface="Calibri" panose="020F0502020204030204" pitchFamily="34" charset="0"/>
              </a:rPr>
              <a:t>FINE</a:t>
            </a:r>
            <a:endParaRPr lang="en-IN" sz="2000" b="1" dirty="0">
              <a:solidFill>
                <a:srgbClr val="0070C0"/>
              </a:solidFill>
              <a:latin typeface="Calibri" panose="020F0502020204030204" pitchFamily="34" charset="0"/>
              <a:cs typeface="Calibri" panose="020F0502020204030204" pitchFamily="34" charset="0"/>
            </a:endParaRPr>
          </a:p>
        </p:txBody>
      </p:sp>
      <p:sp>
        <p:nvSpPr>
          <p:cNvPr id="6" name="TextBox 5"/>
          <p:cNvSpPr txBox="1"/>
          <p:nvPr/>
        </p:nvSpPr>
        <p:spPr>
          <a:xfrm>
            <a:off x="2697110" y="4455424"/>
            <a:ext cx="532518" cy="338554"/>
          </a:xfrm>
          <a:prstGeom prst="rect">
            <a:avLst/>
          </a:prstGeom>
          <a:noFill/>
        </p:spPr>
        <p:txBody>
          <a:bodyPr wrap="none" rtlCol="0">
            <a:spAutoFit/>
          </a:bodyPr>
          <a:lstStyle/>
          <a:p>
            <a:r>
              <a:rPr lang="en-US" sz="1600" b="1" dirty="0" smtClean="0">
                <a:solidFill>
                  <a:srgbClr val="0070C0"/>
                </a:solidFill>
                <a:latin typeface="Calibri" panose="020F0502020204030204" pitchFamily="34" charset="0"/>
                <a:cs typeface="Calibri" panose="020F0502020204030204" pitchFamily="34" charset="0"/>
              </a:rPr>
              <a:t>P[1]</a:t>
            </a:r>
            <a:endParaRPr lang="en-IN" sz="1600" b="1" dirty="0">
              <a:solidFill>
                <a:srgbClr val="0070C0"/>
              </a:solidFill>
              <a:latin typeface="Calibri" panose="020F0502020204030204" pitchFamily="34" charset="0"/>
              <a:cs typeface="Calibri" panose="020F0502020204030204" pitchFamily="34" charset="0"/>
            </a:endParaRPr>
          </a:p>
        </p:txBody>
      </p:sp>
      <p:sp>
        <p:nvSpPr>
          <p:cNvPr id="19" name="TextBox 18"/>
          <p:cNvSpPr txBox="1"/>
          <p:nvPr/>
        </p:nvSpPr>
        <p:spPr>
          <a:xfrm>
            <a:off x="3516038" y="3774223"/>
            <a:ext cx="532518" cy="338554"/>
          </a:xfrm>
          <a:prstGeom prst="rect">
            <a:avLst/>
          </a:prstGeom>
          <a:noFill/>
        </p:spPr>
        <p:txBody>
          <a:bodyPr wrap="none" rtlCol="0">
            <a:spAutoFit/>
          </a:bodyPr>
          <a:lstStyle/>
          <a:p>
            <a:r>
              <a:rPr lang="en-US" sz="1600" b="1" dirty="0" smtClean="0">
                <a:solidFill>
                  <a:srgbClr val="0070C0"/>
                </a:solidFill>
                <a:latin typeface="Calibri" panose="020F0502020204030204" pitchFamily="34" charset="0"/>
                <a:cs typeface="Calibri" panose="020F0502020204030204" pitchFamily="34" charset="0"/>
              </a:rPr>
              <a:t>P[2]</a:t>
            </a:r>
            <a:endParaRPr lang="en-IN" sz="1600" b="1" dirty="0">
              <a:solidFill>
                <a:srgbClr val="0070C0"/>
              </a:solidFill>
              <a:latin typeface="Calibri" panose="020F0502020204030204" pitchFamily="34" charset="0"/>
              <a:cs typeface="Calibri" panose="020F0502020204030204" pitchFamily="34" charset="0"/>
            </a:endParaRPr>
          </a:p>
        </p:txBody>
      </p:sp>
      <p:sp>
        <p:nvSpPr>
          <p:cNvPr id="20" name="TextBox 19"/>
          <p:cNvSpPr txBox="1"/>
          <p:nvPr/>
        </p:nvSpPr>
        <p:spPr>
          <a:xfrm>
            <a:off x="4225079" y="4430349"/>
            <a:ext cx="532518" cy="338554"/>
          </a:xfrm>
          <a:prstGeom prst="rect">
            <a:avLst/>
          </a:prstGeom>
          <a:noFill/>
        </p:spPr>
        <p:txBody>
          <a:bodyPr wrap="none" rtlCol="0">
            <a:spAutoFit/>
          </a:bodyPr>
          <a:lstStyle/>
          <a:p>
            <a:r>
              <a:rPr lang="en-US" sz="1600" b="1" dirty="0" smtClean="0">
                <a:solidFill>
                  <a:srgbClr val="0070C0"/>
                </a:solidFill>
                <a:latin typeface="Calibri" panose="020F0502020204030204" pitchFamily="34" charset="0"/>
                <a:cs typeface="Calibri" panose="020F0502020204030204" pitchFamily="34" charset="0"/>
              </a:rPr>
              <a:t>P[3]</a:t>
            </a:r>
            <a:endParaRPr lang="en-IN" sz="16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79678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37" y="3932141"/>
            <a:ext cx="7261412" cy="1421928"/>
          </a:xfrm>
          <a:prstGeom prst="rect">
            <a:avLst/>
          </a:prstGeom>
          <a:noFill/>
        </p:spPr>
        <p:txBody>
          <a:bodyPr wrap="square" rtlCol="0">
            <a:spAutoFit/>
          </a:bodyPr>
          <a:lstStyle/>
          <a:p>
            <a:pPr marL="466824" indent="-466824" algn="ctr">
              <a:lnSpc>
                <a:spcPct val="90000"/>
              </a:lnSpc>
              <a:spcAft>
                <a:spcPts val="1185"/>
              </a:spcAft>
              <a:defRPr/>
            </a:pPr>
            <a:r>
              <a:rPr lang="en-US" sz="2400" b="1" i="1" dirty="0">
                <a:solidFill>
                  <a:srgbClr val="0070C0"/>
                </a:solidFill>
                <a:latin typeface="Calibri" pitchFamily="34" charset="0"/>
              </a:rPr>
              <a:t>An Industrial robot is a </a:t>
            </a:r>
            <a:r>
              <a:rPr lang="en-US" sz="2400" b="1" i="1" u="sng" dirty="0">
                <a:solidFill>
                  <a:srgbClr val="0070C0"/>
                </a:solidFill>
                <a:latin typeface="Calibri" pitchFamily="34" charset="0"/>
              </a:rPr>
              <a:t>reprogrammable</a:t>
            </a:r>
            <a:r>
              <a:rPr lang="en-US" sz="2400" b="1" i="1" dirty="0">
                <a:solidFill>
                  <a:srgbClr val="0070C0"/>
                </a:solidFill>
                <a:latin typeface="Calibri" pitchFamily="34" charset="0"/>
              </a:rPr>
              <a:t> </a:t>
            </a:r>
            <a:r>
              <a:rPr lang="en-US" sz="2400" b="1" i="1" u="sng" dirty="0">
                <a:solidFill>
                  <a:srgbClr val="0070C0"/>
                </a:solidFill>
                <a:latin typeface="Calibri" pitchFamily="34" charset="0"/>
              </a:rPr>
              <a:t>multifunctional</a:t>
            </a:r>
            <a:r>
              <a:rPr lang="en-US" sz="2400" b="1" i="1" dirty="0">
                <a:solidFill>
                  <a:srgbClr val="0070C0"/>
                </a:solidFill>
                <a:latin typeface="Calibri" pitchFamily="34" charset="0"/>
              </a:rPr>
              <a:t>  assembly of linkages called manipulator, designed to carry out operations through variable programmed motions.</a:t>
            </a:r>
          </a:p>
        </p:txBody>
      </p:sp>
      <p:sp>
        <p:nvSpPr>
          <p:cNvPr id="5" name="Rectangle 4"/>
          <p:cNvSpPr/>
          <p:nvPr/>
        </p:nvSpPr>
        <p:spPr>
          <a:xfrm>
            <a:off x="1926686" y="2203305"/>
            <a:ext cx="3485314" cy="595099"/>
          </a:xfrm>
          <a:prstGeom prst="rect">
            <a:avLst/>
          </a:prstGeom>
        </p:spPr>
        <p:txBody>
          <a:bodyPr wrap="none">
            <a:spAutoFit/>
          </a:bodyPr>
          <a:lstStyle/>
          <a:p>
            <a:pPr marL="466824" indent="-466824" algn="ctr">
              <a:lnSpc>
                <a:spcPct val="90000"/>
              </a:lnSpc>
              <a:spcAft>
                <a:spcPts val="1185"/>
              </a:spcAft>
              <a:defRPr/>
            </a:pPr>
            <a:r>
              <a:rPr lang="en-US" sz="3630" b="1" i="1" dirty="0">
                <a:solidFill>
                  <a:srgbClr val="0070C0"/>
                </a:solidFill>
                <a:latin typeface="Calibri" pitchFamily="34" charset="0"/>
              </a:rPr>
              <a:t>What is a Robot?</a:t>
            </a:r>
          </a:p>
        </p:txBody>
      </p:sp>
      <p:pic>
        <p:nvPicPr>
          <p:cNvPr id="7" name="Picture 5" descr="C:\Documents and Settings\darshan.sampath\Desktop\industrial_robot_sh.png"/>
          <p:cNvPicPr>
            <a:picLocks noChangeAspect="1" noChangeArrowheads="1"/>
          </p:cNvPicPr>
          <p:nvPr/>
        </p:nvPicPr>
        <p:blipFill>
          <a:blip r:embed="rId3" cstate="print"/>
          <a:srcRect/>
          <a:stretch>
            <a:fillRect/>
          </a:stretch>
        </p:blipFill>
        <p:spPr bwMode="auto">
          <a:xfrm>
            <a:off x="7300049" y="1069568"/>
            <a:ext cx="4572000" cy="5044966"/>
          </a:xfrm>
          <a:prstGeom prst="rect">
            <a:avLst/>
          </a:prstGeom>
          <a:noFill/>
        </p:spPr>
      </p:pic>
    </p:spTree>
    <p:extLst>
      <p:ext uri="{BB962C8B-B14F-4D97-AF65-F5344CB8AC3E}">
        <p14:creationId xmlns:p14="http://schemas.microsoft.com/office/powerpoint/2010/main" xmlns="" val="33565282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00840" y="1146842"/>
            <a:ext cx="9197788" cy="5325035"/>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a:p>
        </p:txBody>
      </p:sp>
      <p:pic>
        <p:nvPicPr>
          <p:cNvPr id="2" name="Picture 1"/>
          <p:cNvPicPr/>
          <p:nvPr/>
        </p:nvPicPr>
        <p:blipFill>
          <a:blip r:embed="rId2" cstate="print"/>
          <a:srcRect l="11859" t="30000" r="61378" b="28215"/>
          <a:stretch>
            <a:fillRect/>
          </a:stretch>
        </p:blipFill>
        <p:spPr bwMode="auto">
          <a:xfrm>
            <a:off x="2084935" y="1561780"/>
            <a:ext cx="3941909" cy="3872753"/>
          </a:xfrm>
          <a:prstGeom prst="rect">
            <a:avLst/>
          </a:prstGeom>
          <a:noFill/>
          <a:ln w="9525">
            <a:solidFill>
              <a:srgbClr val="005DA2"/>
            </a:solidFill>
            <a:miter lim="800000"/>
            <a:headEnd/>
            <a:tailEnd/>
          </a:ln>
        </p:spPr>
      </p:pic>
      <p:pic>
        <p:nvPicPr>
          <p:cNvPr id="4" name="Picture 3"/>
          <p:cNvPicPr/>
          <p:nvPr/>
        </p:nvPicPr>
        <p:blipFill>
          <a:blip r:embed="rId2" cstate="print"/>
          <a:srcRect l="59615" t="29744" r="15224" b="30769"/>
          <a:stretch>
            <a:fillRect/>
          </a:stretch>
        </p:blipFill>
        <p:spPr bwMode="auto">
          <a:xfrm>
            <a:off x="6026844" y="1561780"/>
            <a:ext cx="4149378" cy="3872753"/>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30151173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78760" y="619780"/>
            <a:ext cx="2501743" cy="495666"/>
          </a:xfrm>
          <a:prstGeom prst="rect">
            <a:avLst/>
          </a:prstGeom>
          <a:noFill/>
        </p:spPr>
        <p:txBody>
          <a:bodyPr wrap="none" lIns="94631" tIns="47316" rIns="94631" bIns="47316" rtlCol="0">
            <a:spAutoFit/>
          </a:bodyPr>
          <a:lstStyle/>
          <a:p>
            <a:pPr algn="ctr">
              <a:defRPr/>
            </a:pPr>
            <a:r>
              <a:rPr lang="en-US" sz="2600" b="1" dirty="0">
                <a:solidFill>
                  <a:srgbClr val="FF0000"/>
                </a:solidFill>
                <a:latin typeface="Calibri" pitchFamily="34" charset="0"/>
              </a:rPr>
              <a:t>MOTION SPEEDS</a:t>
            </a:r>
          </a:p>
        </p:txBody>
      </p:sp>
      <p:sp>
        <p:nvSpPr>
          <p:cNvPr id="3" name="TextBox 2"/>
          <p:cNvSpPr txBox="1"/>
          <p:nvPr/>
        </p:nvSpPr>
        <p:spPr>
          <a:xfrm>
            <a:off x="759853" y="1182470"/>
            <a:ext cx="10676586" cy="5358535"/>
          </a:xfrm>
          <a:prstGeom prst="rect">
            <a:avLst/>
          </a:prstGeom>
          <a:noFill/>
        </p:spPr>
        <p:txBody>
          <a:bodyPr wrap="square" lIns="94631" tIns="47316" rIns="94631" bIns="47316" rtlCol="0">
            <a:spAutoFit/>
          </a:bodyPr>
          <a:lstStyle/>
          <a:p>
            <a:pPr algn="just"/>
            <a:r>
              <a:rPr lang="en-US" dirty="0">
                <a:solidFill>
                  <a:srgbClr val="0070C0"/>
                </a:solidFill>
                <a:latin typeface="Calibri" pitchFamily="34" charset="0"/>
              </a:rPr>
              <a:t>Speed in a motion instruction, determines how fast or slow the manipulator moves to execute the programmed motion. This speed can be defined in different forms, as required by the programmer.</a:t>
            </a:r>
          </a:p>
          <a:p>
            <a:pPr algn="just"/>
            <a:r>
              <a:rPr lang="en-US" dirty="0">
                <a:solidFill>
                  <a:srgbClr val="0070C0"/>
                </a:solidFill>
                <a:latin typeface="Calibri" pitchFamily="34" charset="0"/>
              </a:rPr>
              <a:t>Some of the common forms of expressing speed in a motion instruction, on a FANUC robot are given below:</a:t>
            </a:r>
            <a:endParaRPr lang="en-US" b="1" dirty="0">
              <a:solidFill>
                <a:srgbClr val="0070C0"/>
              </a:solidFill>
              <a:latin typeface="Calibri" pitchFamily="34" charset="0"/>
            </a:endParaRPr>
          </a:p>
          <a:p>
            <a:pPr algn="just">
              <a:buFont typeface="Wingdings" pitchFamily="2" charset="2"/>
              <a:buChar char="Ø"/>
            </a:pPr>
            <a:r>
              <a:rPr lang="en-US" b="1" dirty="0">
                <a:solidFill>
                  <a:srgbClr val="0070C0"/>
                </a:solidFill>
                <a:latin typeface="Calibri" pitchFamily="34" charset="0"/>
              </a:rPr>
              <a:t> mm/sec.</a:t>
            </a:r>
          </a:p>
          <a:p>
            <a:pPr algn="just">
              <a:buFont typeface="Wingdings" pitchFamily="2" charset="2"/>
              <a:buChar char="Ø"/>
            </a:pPr>
            <a:r>
              <a:rPr lang="en-US" b="1" dirty="0">
                <a:solidFill>
                  <a:srgbClr val="0070C0"/>
                </a:solidFill>
                <a:latin typeface="Calibri" pitchFamily="34" charset="0"/>
              </a:rPr>
              <a:t> cm/min.</a:t>
            </a:r>
          </a:p>
          <a:p>
            <a:pPr algn="just">
              <a:buFont typeface="Wingdings" pitchFamily="2" charset="2"/>
              <a:buChar char="Ø"/>
            </a:pPr>
            <a:r>
              <a:rPr lang="en-US" b="1" dirty="0">
                <a:solidFill>
                  <a:srgbClr val="0070C0"/>
                </a:solidFill>
                <a:latin typeface="Calibri" pitchFamily="34" charset="0"/>
              </a:rPr>
              <a:t> inch/min.</a:t>
            </a:r>
          </a:p>
          <a:p>
            <a:pPr algn="just">
              <a:buFont typeface="Wingdings" pitchFamily="2" charset="2"/>
              <a:buChar char="Ø"/>
            </a:pPr>
            <a:r>
              <a:rPr lang="en-US" b="1" dirty="0">
                <a:solidFill>
                  <a:srgbClr val="0070C0"/>
                </a:solidFill>
                <a:latin typeface="Calibri" pitchFamily="34" charset="0"/>
              </a:rPr>
              <a:t> deg/sec.</a:t>
            </a:r>
          </a:p>
          <a:p>
            <a:pPr algn="just">
              <a:buFont typeface="Wingdings" pitchFamily="2" charset="2"/>
              <a:buChar char="Ø"/>
            </a:pPr>
            <a:r>
              <a:rPr lang="en-US" b="1" dirty="0">
                <a:solidFill>
                  <a:srgbClr val="0070C0"/>
                </a:solidFill>
                <a:latin typeface="Calibri" pitchFamily="34" charset="0"/>
              </a:rPr>
              <a:t> sec.</a:t>
            </a:r>
          </a:p>
          <a:p>
            <a:pPr algn="just">
              <a:buFont typeface="Wingdings" pitchFamily="2" charset="2"/>
              <a:buChar char="Ø"/>
            </a:pPr>
            <a:r>
              <a:rPr lang="en-US" b="1" dirty="0">
                <a:solidFill>
                  <a:srgbClr val="0070C0"/>
                </a:solidFill>
                <a:latin typeface="Calibri" pitchFamily="34" charset="0"/>
              </a:rPr>
              <a:t> msec.</a:t>
            </a:r>
          </a:p>
          <a:p>
            <a:pPr algn="just">
              <a:buFont typeface="Wingdings" pitchFamily="2" charset="2"/>
              <a:buChar char="Ø"/>
            </a:pPr>
            <a:endParaRPr lang="en-US" b="1" dirty="0">
              <a:solidFill>
                <a:srgbClr val="0070C0"/>
              </a:solidFill>
              <a:latin typeface="Calibri" pitchFamily="34" charset="0"/>
            </a:endParaRPr>
          </a:p>
          <a:p>
            <a:pPr algn="just"/>
            <a:r>
              <a:rPr lang="en-US" dirty="0">
                <a:solidFill>
                  <a:srgbClr val="0070C0"/>
                </a:solidFill>
                <a:latin typeface="Calibri" pitchFamily="34" charset="0"/>
              </a:rPr>
              <a:t>In the first 3 options, the user can specify the speed in </a:t>
            </a:r>
            <a:r>
              <a:rPr lang="en-US" b="1" dirty="0">
                <a:solidFill>
                  <a:srgbClr val="0070C0"/>
                </a:solidFill>
                <a:latin typeface="Calibri" pitchFamily="34" charset="0"/>
              </a:rPr>
              <a:t>mm/cm/deg</a:t>
            </a:r>
            <a:r>
              <a:rPr lang="en-US" dirty="0">
                <a:solidFill>
                  <a:srgbClr val="0070C0"/>
                </a:solidFill>
                <a:latin typeface="Calibri" pitchFamily="34" charset="0"/>
              </a:rPr>
              <a:t> per </a:t>
            </a:r>
            <a:r>
              <a:rPr lang="en-US" b="1" dirty="0">
                <a:solidFill>
                  <a:srgbClr val="0070C0"/>
                </a:solidFill>
                <a:latin typeface="Calibri" pitchFamily="34" charset="0"/>
              </a:rPr>
              <a:t>min</a:t>
            </a:r>
            <a:r>
              <a:rPr lang="en-US" dirty="0">
                <a:solidFill>
                  <a:srgbClr val="0070C0"/>
                </a:solidFill>
                <a:latin typeface="Calibri" pitchFamily="34" charset="0"/>
              </a:rPr>
              <a:t>, for instance,</a:t>
            </a:r>
          </a:p>
          <a:p>
            <a:pPr algn="just"/>
            <a:r>
              <a:rPr lang="en-US" b="1" dirty="0">
                <a:solidFill>
                  <a:srgbClr val="0070C0"/>
                </a:solidFill>
                <a:latin typeface="Calibri" pitchFamily="34" charset="0"/>
              </a:rPr>
              <a:t>2000 mm/sec</a:t>
            </a:r>
          </a:p>
          <a:p>
            <a:pPr algn="just"/>
            <a:r>
              <a:rPr lang="en-US" b="1" dirty="0">
                <a:solidFill>
                  <a:srgbClr val="0070C0"/>
                </a:solidFill>
                <a:latin typeface="Calibri" pitchFamily="34" charset="0"/>
              </a:rPr>
              <a:t>15000 cm/min</a:t>
            </a:r>
          </a:p>
          <a:p>
            <a:pPr algn="just"/>
            <a:r>
              <a:rPr lang="en-US" b="1" dirty="0">
                <a:solidFill>
                  <a:srgbClr val="0070C0"/>
                </a:solidFill>
                <a:latin typeface="Calibri" pitchFamily="34" charset="0"/>
              </a:rPr>
              <a:t>5000 inch/min</a:t>
            </a:r>
          </a:p>
          <a:p>
            <a:pPr algn="just"/>
            <a:r>
              <a:rPr lang="en-US" b="1" dirty="0">
                <a:solidFill>
                  <a:srgbClr val="0070C0"/>
                </a:solidFill>
                <a:latin typeface="Calibri" pitchFamily="34" charset="0"/>
              </a:rPr>
              <a:t>360 </a:t>
            </a:r>
            <a:r>
              <a:rPr lang="en-US" b="1" dirty="0" err="1">
                <a:solidFill>
                  <a:srgbClr val="0070C0"/>
                </a:solidFill>
                <a:latin typeface="Calibri" pitchFamily="34" charset="0"/>
              </a:rPr>
              <a:t>deg</a:t>
            </a:r>
            <a:r>
              <a:rPr lang="en-US" b="1" dirty="0">
                <a:solidFill>
                  <a:srgbClr val="0070C0"/>
                </a:solidFill>
                <a:latin typeface="Calibri" pitchFamily="34" charset="0"/>
              </a:rPr>
              <a:t>/sec </a:t>
            </a:r>
            <a:r>
              <a:rPr lang="en-US" dirty="0">
                <a:solidFill>
                  <a:srgbClr val="0070C0"/>
                </a:solidFill>
                <a:latin typeface="Calibri" pitchFamily="34" charset="0"/>
              </a:rPr>
              <a:t>and so on..</a:t>
            </a:r>
          </a:p>
          <a:p>
            <a:pPr algn="just"/>
            <a:r>
              <a:rPr lang="en-US" dirty="0">
                <a:solidFill>
                  <a:srgbClr val="0070C0"/>
                </a:solidFill>
                <a:latin typeface="Calibri" pitchFamily="34" charset="0"/>
              </a:rPr>
              <a:t>Where as, in the last 2 options, the user defines the speed w.r.t the time taken to move from </a:t>
            </a:r>
            <a:r>
              <a:rPr lang="en-US" b="1" dirty="0">
                <a:solidFill>
                  <a:srgbClr val="0070C0"/>
                </a:solidFill>
                <a:latin typeface="Calibri" pitchFamily="34" charset="0"/>
              </a:rPr>
              <a:t>Point A</a:t>
            </a:r>
            <a:r>
              <a:rPr lang="en-US" dirty="0">
                <a:solidFill>
                  <a:srgbClr val="0070C0"/>
                </a:solidFill>
                <a:latin typeface="Calibri" pitchFamily="34" charset="0"/>
              </a:rPr>
              <a:t> to </a:t>
            </a:r>
            <a:r>
              <a:rPr lang="en-US" b="1" dirty="0">
                <a:solidFill>
                  <a:srgbClr val="0070C0"/>
                </a:solidFill>
                <a:latin typeface="Calibri" pitchFamily="34" charset="0"/>
              </a:rPr>
              <a:t>Point B.</a:t>
            </a:r>
            <a:r>
              <a:rPr lang="en-US" dirty="0">
                <a:solidFill>
                  <a:srgbClr val="0070C0"/>
                </a:solidFill>
                <a:latin typeface="Calibri" pitchFamily="34" charset="0"/>
              </a:rPr>
              <a:t> For example,</a:t>
            </a:r>
          </a:p>
          <a:p>
            <a:pPr algn="just">
              <a:buFont typeface="Wingdings" pitchFamily="2" charset="2"/>
              <a:buChar char="Ø"/>
            </a:pPr>
            <a:r>
              <a:rPr lang="en-US" b="1" dirty="0">
                <a:solidFill>
                  <a:srgbClr val="0070C0"/>
                </a:solidFill>
                <a:latin typeface="Calibri" pitchFamily="34" charset="0"/>
              </a:rPr>
              <a:t> 3sec</a:t>
            </a:r>
          </a:p>
          <a:p>
            <a:pPr algn="just">
              <a:buFont typeface="Wingdings" pitchFamily="2" charset="2"/>
              <a:buChar char="Ø"/>
            </a:pPr>
            <a:r>
              <a:rPr lang="en-US" b="1" dirty="0">
                <a:solidFill>
                  <a:srgbClr val="0070C0"/>
                </a:solidFill>
                <a:latin typeface="Calibri" pitchFamily="34" charset="0"/>
              </a:rPr>
              <a:t> 500msec</a:t>
            </a:r>
          </a:p>
        </p:txBody>
      </p:sp>
    </p:spTree>
    <p:extLst>
      <p:ext uri="{BB962C8B-B14F-4D97-AF65-F5344CB8AC3E}">
        <p14:creationId xmlns:p14="http://schemas.microsoft.com/office/powerpoint/2010/main" xmlns="" val="721966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l="14744" t="30256" r="59936" b="27949"/>
          <a:stretch>
            <a:fillRect/>
          </a:stretch>
        </p:blipFill>
        <p:spPr bwMode="auto">
          <a:xfrm>
            <a:off x="1674759" y="1528447"/>
            <a:ext cx="4287691" cy="4564316"/>
          </a:xfrm>
          <a:prstGeom prst="rect">
            <a:avLst/>
          </a:prstGeom>
          <a:noFill/>
          <a:ln w="9525">
            <a:solidFill>
              <a:srgbClr val="005DA2"/>
            </a:solidFill>
            <a:miter lim="800000"/>
            <a:headEnd/>
            <a:tailEnd/>
          </a:ln>
        </p:spPr>
      </p:pic>
      <p:pic>
        <p:nvPicPr>
          <p:cNvPr id="3" name="Picture 2"/>
          <p:cNvPicPr/>
          <p:nvPr/>
        </p:nvPicPr>
        <p:blipFill>
          <a:blip r:embed="rId2" cstate="print"/>
          <a:srcRect l="59455" t="29743" r="9455" b="27692"/>
          <a:stretch>
            <a:fillRect/>
          </a:stretch>
        </p:blipFill>
        <p:spPr bwMode="auto">
          <a:xfrm>
            <a:off x="5962450" y="1528447"/>
            <a:ext cx="4642118" cy="4564315"/>
          </a:xfrm>
          <a:prstGeom prst="rect">
            <a:avLst/>
          </a:prstGeom>
          <a:noFill/>
          <a:ln w="9525">
            <a:solidFill>
              <a:srgbClr val="005DA2"/>
            </a:solidFill>
            <a:miter lim="800000"/>
            <a:headEnd/>
            <a:tailEnd/>
          </a:ln>
        </p:spPr>
      </p:pic>
      <p:sp>
        <p:nvSpPr>
          <p:cNvPr id="4" name="Rectangle 2"/>
          <p:cNvSpPr txBox="1">
            <a:spLocks noChangeArrowheads="1"/>
          </p:cNvSpPr>
          <p:nvPr/>
        </p:nvSpPr>
        <p:spPr bwMode="auto">
          <a:xfrm>
            <a:off x="4219441" y="468164"/>
            <a:ext cx="4842381" cy="622407"/>
          </a:xfrm>
          <a:prstGeom prst="rect">
            <a:avLst/>
          </a:prstGeom>
          <a:noFill/>
          <a:ln>
            <a:miter lim="800000"/>
            <a:headEnd/>
            <a:tailEnd/>
          </a:ln>
        </p:spPr>
        <p:txBody>
          <a:bodyPr lIns="90332" tIns="45166" rIns="90332" bIns="45166"/>
          <a:lstStyle/>
          <a:p>
            <a:pPr algn="just">
              <a:defRPr/>
            </a:pPr>
            <a:r>
              <a:rPr lang="en-US" sz="2600" b="1" kern="0" dirty="0">
                <a:solidFill>
                  <a:srgbClr val="FF0000"/>
                </a:solidFill>
                <a:latin typeface="Calibri" pitchFamily="34" charset="0"/>
                <a:ea typeface="+mj-ea"/>
                <a:cs typeface="+mj-cs"/>
              </a:rPr>
              <a:t>TYPES OF </a:t>
            </a:r>
            <a:r>
              <a:rPr lang="en-US" sz="2600" b="1" kern="0" dirty="0" smtClean="0">
                <a:solidFill>
                  <a:srgbClr val="FF0000"/>
                </a:solidFill>
                <a:latin typeface="Calibri" pitchFamily="34" charset="0"/>
                <a:ea typeface="+mj-ea"/>
                <a:cs typeface="+mj-cs"/>
              </a:rPr>
              <a:t>TERMINATIONS</a:t>
            </a:r>
            <a:endParaRPr lang="en-US" sz="2600" b="1" kern="0" dirty="0">
              <a:solidFill>
                <a:srgbClr val="FF0000"/>
              </a:solidFill>
              <a:latin typeface="Calibri" pitchFamily="34" charset="0"/>
              <a:ea typeface="+mj-ea"/>
              <a:cs typeface="+mj-cs"/>
            </a:endParaRPr>
          </a:p>
        </p:txBody>
      </p:sp>
    </p:spTree>
    <p:extLst>
      <p:ext uri="{BB962C8B-B14F-4D97-AF65-F5344CB8AC3E}">
        <p14:creationId xmlns:p14="http://schemas.microsoft.com/office/powerpoint/2010/main" xmlns="" val="117734582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48420" y="247810"/>
            <a:ext cx="4356847" cy="584775"/>
          </a:xfrm>
          <a:prstGeom prst="rect">
            <a:avLst/>
          </a:prstGeom>
        </p:spPr>
        <p:txBody>
          <a:bodyPr wrap="square">
            <a:spAutoFit/>
          </a:bodyPr>
          <a:lstStyle/>
          <a:p>
            <a:pPr algn="ctr">
              <a:defRPr/>
            </a:pPr>
            <a:r>
              <a:rPr lang="en-US" sz="3200" b="1" dirty="0">
                <a:solidFill>
                  <a:srgbClr val="FF0000"/>
                </a:solidFill>
                <a:latin typeface="Calibri" pitchFamily="34" charset="0"/>
              </a:rPr>
              <a:t>CREATING </a:t>
            </a:r>
            <a:r>
              <a:rPr lang="en-US" sz="3200" b="1" dirty="0" smtClean="0">
                <a:solidFill>
                  <a:srgbClr val="FF0000"/>
                </a:solidFill>
                <a:latin typeface="Calibri" pitchFamily="34" charset="0"/>
              </a:rPr>
              <a:t>PROGRAMS</a:t>
            </a:r>
            <a:endParaRPr lang="en-US" sz="3200" b="1" dirty="0">
              <a:solidFill>
                <a:srgbClr val="FF0000"/>
              </a:solidFill>
              <a:latin typeface="Calibri" pitchFamily="34" charset="0"/>
            </a:endParaRPr>
          </a:p>
        </p:txBody>
      </p:sp>
      <p:sp>
        <p:nvSpPr>
          <p:cNvPr id="5" name="Rectangle 4"/>
          <p:cNvSpPr/>
          <p:nvPr/>
        </p:nvSpPr>
        <p:spPr>
          <a:xfrm>
            <a:off x="707438" y="1536174"/>
            <a:ext cx="3042876" cy="3477875"/>
          </a:xfrm>
          <a:prstGeom prst="rect">
            <a:avLst/>
          </a:prstGeom>
        </p:spPr>
        <p:txBody>
          <a:bodyPr wrap="square">
            <a:spAutoFit/>
          </a:bodyPr>
          <a:lstStyle/>
          <a:p>
            <a:r>
              <a:rPr lang="en-US" sz="2000" b="1" u="sng" dirty="0">
                <a:solidFill>
                  <a:srgbClr val="0070C0"/>
                </a:solidFill>
                <a:latin typeface="Calibri" pitchFamily="34" charset="0"/>
              </a:rPr>
              <a:t>Steps </a:t>
            </a:r>
            <a:r>
              <a:rPr lang="en-US" sz="2000" dirty="0">
                <a:solidFill>
                  <a:srgbClr val="0070C0"/>
                </a:solidFill>
                <a:latin typeface="Calibri" pitchFamily="34" charset="0"/>
              </a:rPr>
              <a:t>:-</a:t>
            </a:r>
          </a:p>
          <a:p>
            <a:pPr marL="311216" indent="-311216">
              <a:buFont typeface="+mj-lt"/>
              <a:buAutoNum type="arabicPeriod"/>
            </a:pPr>
            <a:r>
              <a:rPr lang="en-US" sz="2000" dirty="0">
                <a:solidFill>
                  <a:srgbClr val="0070C0"/>
                </a:solidFill>
                <a:latin typeface="Calibri" pitchFamily="34" charset="0"/>
              </a:rPr>
              <a:t>Press Select</a:t>
            </a:r>
          </a:p>
          <a:p>
            <a:pPr marL="311216" indent="-311216">
              <a:buFont typeface="+mj-lt"/>
              <a:buAutoNum type="arabicPeriod"/>
            </a:pPr>
            <a:r>
              <a:rPr lang="en-US" sz="2000" dirty="0">
                <a:solidFill>
                  <a:srgbClr val="0070C0"/>
                </a:solidFill>
                <a:latin typeface="Calibri" pitchFamily="34" charset="0"/>
              </a:rPr>
              <a:t>Press on {Create} F2</a:t>
            </a:r>
          </a:p>
          <a:p>
            <a:pPr marL="311216" indent="-311216">
              <a:buFont typeface="+mj-lt"/>
              <a:buAutoNum type="arabicPeriod"/>
            </a:pPr>
            <a:r>
              <a:rPr lang="en-US" sz="2000" dirty="0">
                <a:solidFill>
                  <a:srgbClr val="0070C0"/>
                </a:solidFill>
                <a:latin typeface="Calibri" pitchFamily="34" charset="0"/>
              </a:rPr>
              <a:t>Give Program Name</a:t>
            </a:r>
          </a:p>
          <a:p>
            <a:pPr marL="311216" indent="-311216">
              <a:buFont typeface="+mj-lt"/>
              <a:buAutoNum type="arabicPeriod"/>
            </a:pPr>
            <a:r>
              <a:rPr lang="en-US" sz="2000" dirty="0">
                <a:solidFill>
                  <a:srgbClr val="0070C0"/>
                </a:solidFill>
                <a:latin typeface="Calibri" pitchFamily="34" charset="0"/>
              </a:rPr>
              <a:t>Fill the below list as per requirement.</a:t>
            </a:r>
          </a:p>
          <a:p>
            <a:pPr marL="311216" indent="-311216">
              <a:buFont typeface="+mj-lt"/>
              <a:buAutoNum type="arabicPeriod"/>
            </a:pPr>
            <a:r>
              <a:rPr lang="en-US" sz="2000" dirty="0">
                <a:solidFill>
                  <a:srgbClr val="0070C0"/>
                </a:solidFill>
                <a:latin typeface="Calibri" pitchFamily="34" charset="0"/>
              </a:rPr>
              <a:t>Press {End} F1</a:t>
            </a:r>
          </a:p>
          <a:p>
            <a:pPr marL="311216" indent="-311216">
              <a:buFont typeface="+mj-lt"/>
              <a:buAutoNum type="arabicPeriod"/>
            </a:pPr>
            <a:r>
              <a:rPr lang="en-US" sz="2000" dirty="0">
                <a:solidFill>
                  <a:srgbClr val="0070C0"/>
                </a:solidFill>
                <a:latin typeface="Calibri" pitchFamily="34" charset="0"/>
              </a:rPr>
              <a:t>Now Start Programming</a:t>
            </a:r>
          </a:p>
          <a:p>
            <a:pPr marL="311216" indent="-311216"/>
            <a:endParaRPr lang="en-US" sz="2000" dirty="0">
              <a:solidFill>
                <a:srgbClr val="0070C0"/>
              </a:solidFill>
              <a:latin typeface="Calibri" pitchFamily="34" charset="0"/>
            </a:endParaRPr>
          </a:p>
          <a:p>
            <a:pPr marL="311216" indent="-311216"/>
            <a:r>
              <a:rPr lang="en-US" sz="2000" b="1" dirty="0">
                <a:solidFill>
                  <a:srgbClr val="0070C0"/>
                </a:solidFill>
                <a:latin typeface="Calibri" pitchFamily="34" charset="0"/>
              </a:rPr>
              <a:t>Note</a:t>
            </a:r>
            <a:r>
              <a:rPr lang="en-US" sz="2000" dirty="0">
                <a:solidFill>
                  <a:srgbClr val="0070C0"/>
                </a:solidFill>
                <a:latin typeface="Calibri" pitchFamily="34" charset="0"/>
              </a:rPr>
              <a:t> :- To record the points </a:t>
            </a:r>
            <a:r>
              <a:rPr lang="en-US" sz="2000" dirty="0" smtClean="0">
                <a:solidFill>
                  <a:srgbClr val="0070C0"/>
                </a:solidFill>
                <a:latin typeface="Calibri" pitchFamily="34" charset="0"/>
              </a:rPr>
              <a:t>Press Shift </a:t>
            </a:r>
            <a:r>
              <a:rPr lang="en-US" sz="2000" dirty="0">
                <a:solidFill>
                  <a:srgbClr val="0070C0"/>
                </a:solidFill>
                <a:latin typeface="Calibri" pitchFamily="34" charset="0"/>
              </a:rPr>
              <a:t>+ Point.</a:t>
            </a:r>
          </a:p>
        </p:txBody>
      </p:sp>
      <p:grpSp>
        <p:nvGrpSpPr>
          <p:cNvPr id="15" name="Group 14"/>
          <p:cNvGrpSpPr/>
          <p:nvPr/>
        </p:nvGrpSpPr>
        <p:grpSpPr>
          <a:xfrm>
            <a:off x="4574561" y="939373"/>
            <a:ext cx="6154911" cy="5565699"/>
            <a:chOff x="3669506" y="1035050"/>
            <a:chExt cx="6781800" cy="6132576"/>
          </a:xfrm>
        </p:grpSpPr>
        <p:pic>
          <p:nvPicPr>
            <p:cNvPr id="2" name="Picture 1"/>
            <p:cNvPicPr/>
            <p:nvPr/>
          </p:nvPicPr>
          <p:blipFill>
            <a:blip r:embed="rId2" cstate="print"/>
            <a:srcRect l="16667" t="8205" r="56250" b="54616"/>
            <a:stretch>
              <a:fillRect/>
            </a:stretch>
          </p:blipFill>
          <p:spPr bwMode="auto">
            <a:xfrm>
              <a:off x="7250906" y="1035050"/>
              <a:ext cx="3200400" cy="2743200"/>
            </a:xfrm>
            <a:prstGeom prst="rect">
              <a:avLst/>
            </a:prstGeom>
            <a:noFill/>
            <a:ln w="9525">
              <a:solidFill>
                <a:srgbClr val="005DA2"/>
              </a:solidFill>
              <a:miter lim="800000"/>
              <a:headEnd/>
              <a:tailEnd/>
            </a:ln>
          </p:spPr>
        </p:pic>
        <p:pic>
          <p:nvPicPr>
            <p:cNvPr id="3" name="Picture 2"/>
            <p:cNvPicPr/>
            <p:nvPr/>
          </p:nvPicPr>
          <p:blipFill>
            <a:blip r:embed="rId3" cstate="print"/>
            <a:srcRect l="31570" t="8462" r="41186" b="54358"/>
            <a:stretch>
              <a:fillRect/>
            </a:stretch>
          </p:blipFill>
          <p:spPr bwMode="auto">
            <a:xfrm>
              <a:off x="3669506" y="1035050"/>
              <a:ext cx="3200400" cy="2743200"/>
            </a:xfrm>
            <a:prstGeom prst="rect">
              <a:avLst/>
            </a:prstGeom>
            <a:noFill/>
            <a:ln w="9525">
              <a:solidFill>
                <a:srgbClr val="005DA2"/>
              </a:solidFill>
              <a:miter lim="800000"/>
              <a:headEnd/>
              <a:tailEnd/>
            </a:ln>
          </p:spPr>
        </p:pic>
        <p:cxnSp>
          <p:nvCxnSpPr>
            <p:cNvPr id="7" name="Straight Arrow Connector 6"/>
            <p:cNvCxnSpPr/>
            <p:nvPr/>
          </p:nvCxnSpPr>
          <p:spPr>
            <a:xfrm>
              <a:off x="6793706" y="2559050"/>
              <a:ext cx="457200" cy="15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3426" name="Picture 2"/>
            <p:cNvPicPr>
              <a:picLocks noChangeAspect="1" noChangeArrowheads="1"/>
            </p:cNvPicPr>
            <p:nvPr/>
          </p:nvPicPr>
          <p:blipFill>
            <a:blip r:embed="rId4" cstate="print"/>
            <a:srcRect/>
            <a:stretch>
              <a:fillRect/>
            </a:stretch>
          </p:blipFill>
          <p:spPr bwMode="auto">
            <a:xfrm>
              <a:off x="7250906" y="3930650"/>
              <a:ext cx="3200400" cy="3233738"/>
            </a:xfrm>
            <a:prstGeom prst="rect">
              <a:avLst/>
            </a:prstGeom>
            <a:noFill/>
            <a:ln w="9525">
              <a:solidFill>
                <a:srgbClr val="005DA2"/>
              </a:solidFill>
              <a:miter lim="800000"/>
              <a:headEnd/>
              <a:tailEnd/>
            </a:ln>
          </p:spPr>
        </p:pic>
        <p:pic>
          <p:nvPicPr>
            <p:cNvPr id="103427" name="Picture 3"/>
            <p:cNvPicPr>
              <a:picLocks noChangeAspect="1" noChangeArrowheads="1"/>
            </p:cNvPicPr>
            <p:nvPr/>
          </p:nvPicPr>
          <p:blipFill>
            <a:blip r:embed="rId5" cstate="print"/>
            <a:srcRect/>
            <a:stretch>
              <a:fillRect/>
            </a:stretch>
          </p:blipFill>
          <p:spPr bwMode="auto">
            <a:xfrm>
              <a:off x="3669506" y="3930650"/>
              <a:ext cx="3271321" cy="3236976"/>
            </a:xfrm>
            <a:prstGeom prst="rect">
              <a:avLst/>
            </a:prstGeom>
            <a:noFill/>
            <a:ln w="9525">
              <a:solidFill>
                <a:srgbClr val="005DA2"/>
              </a:solidFill>
              <a:miter lim="800000"/>
              <a:headEnd/>
              <a:tailEnd/>
            </a:ln>
          </p:spPr>
        </p:pic>
        <p:cxnSp>
          <p:nvCxnSpPr>
            <p:cNvPr id="11" name="Elbow Connector 10"/>
            <p:cNvCxnSpPr/>
            <p:nvPr/>
          </p:nvCxnSpPr>
          <p:spPr>
            <a:xfrm rot="5400000">
              <a:off x="6565106" y="3244850"/>
              <a:ext cx="762000" cy="609600"/>
            </a:xfrm>
            <a:prstGeom prst="bentConnector3">
              <a:avLst>
                <a:gd name="adj1" fmla="val 50000"/>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946106" y="4921250"/>
              <a:ext cx="304800" cy="1588"/>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30152775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6841" y="762000"/>
            <a:ext cx="9380044" cy="762000"/>
          </a:xfrm>
          <a:prstGeom prst="rect">
            <a:avLst/>
          </a:prstGeom>
        </p:spPr>
        <p:txBody>
          <a:bodyPr lIns="90332" tIns="45166" rIns="90332" bIns="45166"/>
          <a:lstStyle/>
          <a:p>
            <a:pPr algn="ctr">
              <a:defRPr/>
            </a:pPr>
            <a:endParaRPr lang="en-US" sz="3449" b="1" dirty="0">
              <a:solidFill>
                <a:srgbClr val="FF0000"/>
              </a:solidFill>
              <a:latin typeface="Calibri" pitchFamily="34" charset="0"/>
              <a:ea typeface="+mj-ea"/>
              <a:cs typeface="+mj-cs"/>
            </a:endParaRPr>
          </a:p>
        </p:txBody>
      </p:sp>
      <p:pic>
        <p:nvPicPr>
          <p:cNvPr id="4" name="Picture 3"/>
          <p:cNvPicPr/>
          <p:nvPr/>
        </p:nvPicPr>
        <p:blipFill>
          <a:blip r:embed="rId3" cstate="print"/>
          <a:srcRect l="16506" t="7949" r="56090" b="18205"/>
          <a:stretch>
            <a:fillRect/>
          </a:stretch>
        </p:blipFill>
        <p:spPr bwMode="auto">
          <a:xfrm>
            <a:off x="4228780" y="801061"/>
            <a:ext cx="3596127" cy="5780314"/>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41622235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2472" y="761207"/>
            <a:ext cx="8129109" cy="495666"/>
          </a:xfrm>
          <a:prstGeom prst="rect">
            <a:avLst/>
          </a:prstGeom>
          <a:noFill/>
        </p:spPr>
        <p:txBody>
          <a:bodyPr wrap="square" lIns="94631" tIns="47316" rIns="94631" bIns="47316" rtlCol="0">
            <a:spAutoFit/>
          </a:bodyPr>
          <a:lstStyle/>
          <a:p>
            <a:pPr algn="ctr">
              <a:defRPr/>
            </a:pPr>
            <a:r>
              <a:rPr lang="en-US" sz="2600" b="1" dirty="0" smtClean="0">
                <a:solidFill>
                  <a:srgbClr val="FF0000"/>
                </a:solidFill>
                <a:latin typeface="Calibri" pitchFamily="34" charset="0"/>
              </a:rPr>
              <a:t>SEQUENCE FOR MANUALLY EXECUTING A PROGRAM</a:t>
            </a:r>
            <a:endParaRPr lang="en-US" sz="2600" b="1" dirty="0">
              <a:solidFill>
                <a:srgbClr val="FF0000"/>
              </a:solidFill>
              <a:latin typeface="Calibri" pitchFamily="34" charset="0"/>
            </a:endParaRPr>
          </a:p>
        </p:txBody>
      </p:sp>
      <p:grpSp>
        <p:nvGrpSpPr>
          <p:cNvPr id="3" name="Group 13"/>
          <p:cNvGrpSpPr/>
          <p:nvPr/>
        </p:nvGrpSpPr>
        <p:grpSpPr>
          <a:xfrm>
            <a:off x="891516" y="1565854"/>
            <a:ext cx="2872774" cy="1811369"/>
            <a:chOff x="156224" y="1295400"/>
            <a:chExt cx="2707132" cy="1811369"/>
          </a:xfrm>
        </p:grpSpPr>
        <p:pic>
          <p:nvPicPr>
            <p:cNvPr id="4" name="Picture 3" descr="\\server\difacto data\02 USER DATA\02 TECHNICAL\02 TECHNICAL INFO\01 WORLD OF ROBOTS\01 FANUC\01 MANUALS\02 New E Doc\content\MAROCSPT708051E_REV_C\graphics\g67eg.png"/>
            <p:cNvPicPr/>
            <p:nvPr/>
          </p:nvPicPr>
          <p:blipFill>
            <a:blip r:embed="rId2" cstate="print"/>
            <a:srcRect b="22249"/>
            <a:stretch>
              <a:fillRect/>
            </a:stretch>
          </p:blipFill>
          <p:spPr bwMode="auto">
            <a:xfrm>
              <a:off x="457200" y="12954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5" name="TextBox 4"/>
            <p:cNvSpPr txBox="1"/>
            <p:nvPr/>
          </p:nvSpPr>
          <p:spPr>
            <a:xfrm>
              <a:off x="156224" y="2737437"/>
              <a:ext cx="2707132" cy="369332"/>
            </a:xfrm>
            <a:prstGeom prst="rect">
              <a:avLst/>
            </a:prstGeom>
            <a:noFill/>
          </p:spPr>
          <p:txBody>
            <a:bodyPr wrap="none" rtlCol="0">
              <a:spAutoFit/>
            </a:bodyPr>
            <a:lstStyle/>
            <a:p>
              <a:r>
                <a:rPr lang="en-US" b="1" dirty="0">
                  <a:solidFill>
                    <a:srgbClr val="0070C0"/>
                  </a:solidFill>
                  <a:latin typeface="Calibri" pitchFamily="34" charset="0"/>
                </a:rPr>
                <a:t>1.Enable the teach pendant.</a:t>
              </a:r>
            </a:p>
          </p:txBody>
        </p:sp>
      </p:grpSp>
      <p:grpSp>
        <p:nvGrpSpPr>
          <p:cNvPr id="6" name="Group 14"/>
          <p:cNvGrpSpPr/>
          <p:nvPr/>
        </p:nvGrpSpPr>
        <p:grpSpPr>
          <a:xfrm>
            <a:off x="670665" y="3746914"/>
            <a:ext cx="2903615" cy="1793769"/>
            <a:chOff x="2982418" y="1371600"/>
            <a:chExt cx="2736195" cy="1793769"/>
          </a:xfrm>
        </p:grpSpPr>
        <p:pic>
          <p:nvPicPr>
            <p:cNvPr id="7" name="Picture 6" descr="\\server\difacto data\02 USER DATA\02 TECHNICAL\02 TECHNICAL INFO\01 WORLD OF ROBOTS\01 FANUC\01 MANUALS\02 New E Doc\content\MAROCSPT708051E_REV_C\graphics\g68eg.png"/>
            <p:cNvPicPr/>
            <p:nvPr/>
          </p:nvPicPr>
          <p:blipFill>
            <a:blip r:embed="rId3" cstate="print"/>
            <a:srcRect b="15019"/>
            <a:stretch>
              <a:fillRect/>
            </a:stretch>
          </p:blipFill>
          <p:spPr bwMode="auto">
            <a:xfrm>
              <a:off x="3505200" y="13716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8" name="TextBox 7"/>
            <p:cNvSpPr txBox="1"/>
            <p:nvPr/>
          </p:nvSpPr>
          <p:spPr>
            <a:xfrm>
              <a:off x="2982418" y="2796037"/>
              <a:ext cx="2736195" cy="369332"/>
            </a:xfrm>
            <a:prstGeom prst="rect">
              <a:avLst/>
            </a:prstGeom>
            <a:noFill/>
          </p:spPr>
          <p:txBody>
            <a:bodyPr wrap="none" rtlCol="0">
              <a:spAutoFit/>
            </a:bodyPr>
            <a:lstStyle/>
            <a:p>
              <a:r>
                <a:rPr lang="en-US" b="1" dirty="0">
                  <a:solidFill>
                    <a:srgbClr val="0070C0"/>
                  </a:solidFill>
                  <a:latin typeface="Calibri" pitchFamily="34" charset="0"/>
                </a:rPr>
                <a:t>4</a:t>
              </a:r>
              <a:r>
                <a:rPr lang="en-US" b="1" dirty="0" smtClean="0">
                  <a:solidFill>
                    <a:srgbClr val="0070C0"/>
                  </a:solidFill>
                  <a:latin typeface="Calibri" pitchFamily="34" charset="0"/>
                </a:rPr>
                <a:t>.Reset </a:t>
              </a:r>
              <a:r>
                <a:rPr lang="en-US" b="1" dirty="0">
                  <a:solidFill>
                    <a:srgbClr val="0070C0"/>
                  </a:solidFill>
                  <a:latin typeface="Calibri" pitchFamily="34" charset="0"/>
                </a:rPr>
                <a:t>the displayed errors.</a:t>
              </a:r>
            </a:p>
          </p:txBody>
        </p:sp>
      </p:grpSp>
      <p:grpSp>
        <p:nvGrpSpPr>
          <p:cNvPr id="9" name="Group 17"/>
          <p:cNvGrpSpPr/>
          <p:nvPr/>
        </p:nvGrpSpPr>
        <p:grpSpPr>
          <a:xfrm>
            <a:off x="4406158" y="3792160"/>
            <a:ext cx="2858155" cy="1782496"/>
            <a:chOff x="-6727" y="3733800"/>
            <a:chExt cx="2693356" cy="1782496"/>
          </a:xfrm>
        </p:grpSpPr>
        <p:pic>
          <p:nvPicPr>
            <p:cNvPr id="10" name="Picture 9" descr="\\server\difacto data\02 USER DATA\02 TECHNICAL\02 TECHNICAL INFO\01 WORLD OF ROBOTS\01 FANUC\01 MANUALS\02 New E Doc\content\MAROCSPT708051E_REV_C\graphics\g59eg.png"/>
            <p:cNvPicPr/>
            <p:nvPr/>
          </p:nvPicPr>
          <p:blipFill>
            <a:blip r:embed="rId4" cstate="print"/>
            <a:srcRect b="19451"/>
            <a:stretch>
              <a:fillRect/>
            </a:stretch>
          </p:blipFill>
          <p:spPr bwMode="auto">
            <a:xfrm>
              <a:off x="457200" y="37338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1" name="TextBox 10"/>
            <p:cNvSpPr txBox="1"/>
            <p:nvPr/>
          </p:nvSpPr>
          <p:spPr>
            <a:xfrm>
              <a:off x="-6727" y="5146964"/>
              <a:ext cx="2693356" cy="369332"/>
            </a:xfrm>
            <a:prstGeom prst="rect">
              <a:avLst/>
            </a:prstGeom>
            <a:noFill/>
          </p:spPr>
          <p:txBody>
            <a:bodyPr wrap="none" rtlCol="0">
              <a:spAutoFit/>
            </a:bodyPr>
            <a:lstStyle/>
            <a:p>
              <a:pPr algn="ctr"/>
              <a:r>
                <a:rPr lang="en-US" b="1" dirty="0">
                  <a:solidFill>
                    <a:srgbClr val="0070C0"/>
                  </a:solidFill>
                  <a:latin typeface="Calibri" pitchFamily="34" charset="0"/>
                </a:rPr>
                <a:t>5.Select the required speed.</a:t>
              </a:r>
            </a:p>
          </p:txBody>
        </p:sp>
      </p:grpSp>
      <p:grpSp>
        <p:nvGrpSpPr>
          <p:cNvPr id="12" name="Group 19"/>
          <p:cNvGrpSpPr/>
          <p:nvPr/>
        </p:nvGrpSpPr>
        <p:grpSpPr>
          <a:xfrm>
            <a:off x="8245710" y="1565854"/>
            <a:ext cx="3466714" cy="1785959"/>
            <a:chOff x="2928706" y="3657600"/>
            <a:chExt cx="3266826" cy="1785959"/>
          </a:xfrm>
        </p:grpSpPr>
        <p:pic>
          <p:nvPicPr>
            <p:cNvPr id="13" name="Picture 12" descr="\\server\difacto data\02 USER DATA\02 TECHNICAL\02 TECHNICAL INFO\01 WORLD OF ROBOTS\01 FANUC\01 MANUALS\02 New E Doc\content\MAROCSPT708051E_REV_C\graphics\g66eg.png"/>
            <p:cNvPicPr/>
            <p:nvPr/>
          </p:nvPicPr>
          <p:blipFill>
            <a:blip r:embed="rId5" cstate="print"/>
            <a:srcRect r="30604" b="22618"/>
            <a:stretch>
              <a:fillRect/>
            </a:stretch>
          </p:blipFill>
          <p:spPr bwMode="auto">
            <a:xfrm>
              <a:off x="3558331" y="3657600"/>
              <a:ext cx="1828800" cy="1371600"/>
            </a:xfrm>
            <a:prstGeom prst="rect">
              <a:avLst/>
            </a:prstGeom>
            <a:solidFill>
              <a:srgbClr val="000000">
                <a:shade val="95000"/>
              </a:srgbClr>
            </a:solidFill>
            <a:ln w="3175" cap="sq">
              <a:solidFill>
                <a:srgbClr val="000000"/>
              </a:solidFill>
              <a:miter lim="800000"/>
            </a:ln>
            <a:effectLst>
              <a:outerShdw blurRad="12700" sx="1000" sy="1000" algn="bl" rotWithShape="0">
                <a:srgbClr val="000000"/>
              </a:outerShdw>
            </a:effectLst>
          </p:spPr>
        </p:pic>
        <p:sp>
          <p:nvSpPr>
            <p:cNvPr id="14" name="TextBox 13"/>
            <p:cNvSpPr txBox="1"/>
            <p:nvPr/>
          </p:nvSpPr>
          <p:spPr>
            <a:xfrm>
              <a:off x="2928706" y="5074227"/>
              <a:ext cx="3266826" cy="369332"/>
            </a:xfrm>
            <a:prstGeom prst="rect">
              <a:avLst/>
            </a:prstGeom>
            <a:noFill/>
          </p:spPr>
          <p:txBody>
            <a:bodyPr wrap="square" rtlCol="0">
              <a:spAutoFit/>
            </a:bodyPr>
            <a:lstStyle/>
            <a:p>
              <a:pPr algn="ctr"/>
              <a:r>
                <a:rPr lang="en-US" b="1" dirty="0">
                  <a:solidFill>
                    <a:srgbClr val="0070C0"/>
                  </a:solidFill>
                  <a:latin typeface="Calibri" pitchFamily="34" charset="0"/>
                </a:rPr>
                <a:t>3</a:t>
              </a:r>
              <a:r>
                <a:rPr lang="en-US" b="1" dirty="0" smtClean="0">
                  <a:solidFill>
                    <a:srgbClr val="0070C0"/>
                  </a:solidFill>
                  <a:latin typeface="Calibri" pitchFamily="34" charset="0"/>
                </a:rPr>
                <a:t>.Depress </a:t>
              </a:r>
              <a:r>
                <a:rPr lang="en-US" b="1" dirty="0">
                  <a:solidFill>
                    <a:srgbClr val="0070C0"/>
                  </a:solidFill>
                  <a:latin typeface="Calibri" pitchFamily="34" charset="0"/>
                </a:rPr>
                <a:t>the </a:t>
              </a:r>
              <a:r>
                <a:rPr lang="en-US" b="1" dirty="0" smtClean="0">
                  <a:solidFill>
                    <a:srgbClr val="0070C0"/>
                  </a:solidFill>
                  <a:latin typeface="Calibri" pitchFamily="34" charset="0"/>
                </a:rPr>
                <a:t>Deadman Switch</a:t>
              </a:r>
              <a:r>
                <a:rPr lang="en-US" b="1" dirty="0">
                  <a:solidFill>
                    <a:srgbClr val="0070C0"/>
                  </a:solidFill>
                  <a:latin typeface="Calibri" pitchFamily="34" charset="0"/>
                </a:rPr>
                <a:t>.</a:t>
              </a:r>
            </a:p>
          </p:txBody>
        </p:sp>
      </p:grpSp>
      <p:pic>
        <p:nvPicPr>
          <p:cNvPr id="15" name="Picture 14"/>
          <p:cNvPicPr>
            <a:picLocks noChangeAspect="1"/>
          </p:cNvPicPr>
          <p:nvPr/>
        </p:nvPicPr>
        <p:blipFill>
          <a:blip r:embed="rId6" cstate="print"/>
          <a:stretch>
            <a:fillRect/>
          </a:stretch>
        </p:blipFill>
        <p:spPr>
          <a:xfrm>
            <a:off x="4651525" y="1500905"/>
            <a:ext cx="2751899" cy="1511887"/>
          </a:xfrm>
          <a:prstGeom prst="rect">
            <a:avLst/>
          </a:prstGeom>
        </p:spPr>
      </p:pic>
      <p:sp>
        <p:nvSpPr>
          <p:cNvPr id="16" name="TextBox 15"/>
          <p:cNvSpPr txBox="1"/>
          <p:nvPr/>
        </p:nvSpPr>
        <p:spPr>
          <a:xfrm>
            <a:off x="4914767" y="3007891"/>
            <a:ext cx="2225417" cy="369332"/>
          </a:xfrm>
          <a:prstGeom prst="rect">
            <a:avLst/>
          </a:prstGeom>
          <a:noFill/>
        </p:spPr>
        <p:txBody>
          <a:bodyPr wrap="none" rtlCol="0">
            <a:spAutoFit/>
          </a:bodyPr>
          <a:lstStyle/>
          <a:p>
            <a:r>
              <a:rPr lang="en-US" b="1" dirty="0" smtClean="0">
                <a:solidFill>
                  <a:srgbClr val="0070C0"/>
                </a:solidFill>
                <a:latin typeface="Calibri" pitchFamily="34" charset="0"/>
              </a:rPr>
              <a:t>2. Select the program</a:t>
            </a:r>
            <a:endParaRPr lang="en-US" b="1" dirty="0">
              <a:solidFill>
                <a:srgbClr val="0070C0"/>
              </a:solidFill>
              <a:latin typeface="Calibri" pitchFamily="34" charset="0"/>
            </a:endParaRPr>
          </a:p>
        </p:txBody>
      </p:sp>
      <p:pic>
        <p:nvPicPr>
          <p:cNvPr id="17" name="Picture 16"/>
          <p:cNvPicPr>
            <a:picLocks noChangeAspect="1"/>
          </p:cNvPicPr>
          <p:nvPr/>
        </p:nvPicPr>
        <p:blipFill>
          <a:blip r:embed="rId7" cstate="print"/>
          <a:stretch>
            <a:fillRect/>
          </a:stretch>
        </p:blipFill>
        <p:spPr>
          <a:xfrm>
            <a:off x="8807492" y="3587534"/>
            <a:ext cx="2343150" cy="1933575"/>
          </a:xfrm>
          <a:prstGeom prst="rect">
            <a:avLst/>
          </a:prstGeom>
        </p:spPr>
      </p:pic>
      <p:sp>
        <p:nvSpPr>
          <p:cNvPr id="18" name="TextBox 17"/>
          <p:cNvSpPr txBox="1"/>
          <p:nvPr/>
        </p:nvSpPr>
        <p:spPr>
          <a:xfrm>
            <a:off x="7125920" y="5563592"/>
            <a:ext cx="5006948" cy="369332"/>
          </a:xfrm>
          <a:prstGeom prst="rect">
            <a:avLst/>
          </a:prstGeom>
          <a:noFill/>
        </p:spPr>
        <p:txBody>
          <a:bodyPr wrap="none" rtlCol="0">
            <a:spAutoFit/>
          </a:bodyPr>
          <a:lstStyle/>
          <a:p>
            <a:pPr algn="ctr"/>
            <a:r>
              <a:rPr lang="en-US" b="1" dirty="0" smtClean="0">
                <a:solidFill>
                  <a:srgbClr val="0070C0"/>
                </a:solidFill>
                <a:latin typeface="Calibri" pitchFamily="34" charset="0"/>
              </a:rPr>
              <a:t>6.Execute the program by pressing shift + FWD key</a:t>
            </a:r>
            <a:endParaRPr lang="en-US" b="1" dirty="0">
              <a:solidFill>
                <a:srgbClr val="0070C0"/>
              </a:solidFill>
              <a:latin typeface="Calibri" pitchFamily="34" charset="0"/>
            </a:endParaRPr>
          </a:p>
        </p:txBody>
      </p:sp>
      <p:sp>
        <p:nvSpPr>
          <p:cNvPr id="19" name="TextBox 18"/>
          <p:cNvSpPr txBox="1"/>
          <p:nvPr/>
        </p:nvSpPr>
        <p:spPr>
          <a:xfrm>
            <a:off x="207253" y="6053989"/>
            <a:ext cx="11397031" cy="646331"/>
          </a:xfrm>
          <a:prstGeom prst="rect">
            <a:avLst/>
          </a:prstGeom>
          <a:noFill/>
        </p:spPr>
        <p:txBody>
          <a:bodyPr wrap="none" rtlCol="0">
            <a:spAutoFit/>
          </a:bodyPr>
          <a:lstStyle/>
          <a:p>
            <a:r>
              <a:rPr lang="en-US" b="1" dirty="0" smtClean="0">
                <a:solidFill>
                  <a:srgbClr val="0070C0"/>
                </a:solidFill>
                <a:latin typeface="Calibri" pitchFamily="34" charset="0"/>
              </a:rPr>
              <a:t>Note: 1: Check the program cursor position and select the required line before executing.</a:t>
            </a:r>
          </a:p>
          <a:p>
            <a:r>
              <a:rPr lang="en-US" b="1" dirty="0">
                <a:solidFill>
                  <a:srgbClr val="0070C0"/>
                </a:solidFill>
                <a:latin typeface="Calibri" pitchFamily="34" charset="0"/>
              </a:rPr>
              <a:t> </a:t>
            </a:r>
            <a:r>
              <a:rPr lang="en-US" b="1" dirty="0" smtClean="0">
                <a:solidFill>
                  <a:srgbClr val="0070C0"/>
                </a:solidFill>
                <a:latin typeface="Calibri" pitchFamily="34" charset="0"/>
              </a:rPr>
              <a:t>          2: Make sure no personnel is present around the Robot and follow safety precautions before moving the Robot.</a:t>
            </a:r>
            <a:endParaRPr lang="en-US" b="1" dirty="0">
              <a:solidFill>
                <a:srgbClr val="0070C0"/>
              </a:solidFill>
              <a:latin typeface="Calibri" pitchFamily="34" charset="0"/>
            </a:endParaRPr>
          </a:p>
        </p:txBody>
      </p:sp>
    </p:spTree>
    <p:extLst>
      <p:ext uri="{BB962C8B-B14F-4D97-AF65-F5344CB8AC3E}">
        <p14:creationId xmlns:p14="http://schemas.microsoft.com/office/powerpoint/2010/main" xmlns="" val="308788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txBox="1">
            <a:spLocks noChangeArrowheads="1"/>
          </p:cNvSpPr>
          <p:nvPr/>
        </p:nvSpPr>
        <p:spPr bwMode="auto">
          <a:xfrm>
            <a:off x="4573843" y="592152"/>
            <a:ext cx="2839832" cy="554691"/>
          </a:xfrm>
          <a:prstGeom prst="rect">
            <a:avLst/>
          </a:prstGeom>
          <a:noFill/>
          <a:ln w="9525">
            <a:noFill/>
            <a:miter lim="800000"/>
            <a:headEnd/>
            <a:tailEnd/>
          </a:ln>
        </p:spPr>
        <p:txBody>
          <a:bodyPr lIns="90332" tIns="45166" rIns="90332" bIns="45166"/>
          <a:lstStyle/>
          <a:p>
            <a:r>
              <a:rPr lang="en-US" sz="3200" b="1" dirty="0">
                <a:solidFill>
                  <a:srgbClr val="FF0000"/>
                </a:solidFill>
                <a:latin typeface="Calibri" pitchFamily="34" charset="0"/>
              </a:rPr>
              <a:t>PRACTICAL 2</a:t>
            </a:r>
          </a:p>
        </p:txBody>
      </p:sp>
      <p:sp>
        <p:nvSpPr>
          <p:cNvPr id="54276" name="Rectangle 3"/>
          <p:cNvSpPr>
            <a:spLocks noChangeArrowheads="1"/>
          </p:cNvSpPr>
          <p:nvPr/>
        </p:nvSpPr>
        <p:spPr bwMode="auto">
          <a:xfrm>
            <a:off x="2015058" y="1605003"/>
            <a:ext cx="8367913" cy="1938992"/>
          </a:xfrm>
          <a:prstGeom prst="rect">
            <a:avLst/>
          </a:prstGeom>
          <a:noFill/>
          <a:ln w="9525">
            <a:noFill/>
            <a:miter lim="800000"/>
            <a:headEnd/>
            <a:tailEnd/>
          </a:ln>
        </p:spPr>
        <p:txBody>
          <a:bodyPr>
            <a:spAutoFit/>
          </a:bodyPr>
          <a:lstStyle/>
          <a:p>
            <a:pPr>
              <a:buFont typeface="Wingdings" pitchFamily="2" charset="2"/>
              <a:buChar char="Ø"/>
            </a:pPr>
            <a:r>
              <a:rPr lang="en-US" sz="2000" b="1" dirty="0">
                <a:solidFill>
                  <a:srgbClr val="0070C0"/>
                </a:solidFill>
                <a:latin typeface="Calibri" pitchFamily="34" charset="0"/>
              </a:rPr>
              <a:t> Write a program to trace a square</a:t>
            </a:r>
          </a:p>
          <a:p>
            <a:pPr>
              <a:buFont typeface="Wingdings" pitchFamily="2" charset="2"/>
              <a:buChar char="Ø"/>
            </a:pPr>
            <a:r>
              <a:rPr lang="en-US" sz="2000" b="1" dirty="0">
                <a:solidFill>
                  <a:srgbClr val="0070C0"/>
                </a:solidFill>
                <a:latin typeface="Calibri" pitchFamily="34" charset="0"/>
              </a:rPr>
              <a:t> Write a program to trace a circle</a:t>
            </a:r>
          </a:p>
          <a:p>
            <a:pPr>
              <a:buFont typeface="Wingdings" pitchFamily="2" charset="2"/>
              <a:buChar char="Ø"/>
            </a:pPr>
            <a:r>
              <a:rPr lang="en-US" sz="2000" b="1" dirty="0">
                <a:solidFill>
                  <a:srgbClr val="0070C0"/>
                </a:solidFill>
                <a:latin typeface="Calibri" pitchFamily="34" charset="0"/>
              </a:rPr>
              <a:t> Write a program to trace a hexagon</a:t>
            </a:r>
          </a:p>
          <a:p>
            <a:pPr>
              <a:buFont typeface="Wingdings" pitchFamily="2" charset="2"/>
              <a:buChar char="Ø"/>
            </a:pPr>
            <a:r>
              <a:rPr lang="en-US" sz="2000" b="1" dirty="0">
                <a:solidFill>
                  <a:srgbClr val="0070C0"/>
                </a:solidFill>
                <a:latin typeface="Calibri" pitchFamily="34" charset="0"/>
              </a:rPr>
              <a:t> Write a program to trace a rectangle</a:t>
            </a:r>
          </a:p>
          <a:p>
            <a:pPr>
              <a:buFont typeface="Wingdings" pitchFamily="2" charset="2"/>
              <a:buChar char="Ø"/>
            </a:pPr>
            <a:r>
              <a:rPr lang="en-US" sz="2000" b="1" dirty="0">
                <a:solidFill>
                  <a:srgbClr val="0070C0"/>
                </a:solidFill>
                <a:latin typeface="Calibri" pitchFamily="34" charset="0"/>
              </a:rPr>
              <a:t> Write a program to trace a hexagon inscribed in a circle</a:t>
            </a:r>
          </a:p>
          <a:p>
            <a:pPr>
              <a:buFont typeface="Wingdings" pitchFamily="2" charset="2"/>
              <a:buChar char="Ø"/>
            </a:pPr>
            <a:r>
              <a:rPr lang="en-US" sz="2000" b="1" dirty="0">
                <a:solidFill>
                  <a:srgbClr val="0070C0"/>
                </a:solidFill>
                <a:latin typeface="Calibri" pitchFamily="34" charset="0"/>
              </a:rPr>
              <a:t> Write a program to trace a square inscribed in a </a:t>
            </a:r>
            <a:r>
              <a:rPr lang="en-US" sz="2000" b="1" dirty="0" smtClean="0">
                <a:solidFill>
                  <a:srgbClr val="0070C0"/>
                </a:solidFill>
                <a:latin typeface="Calibri" pitchFamily="34" charset="0"/>
              </a:rPr>
              <a:t>circle</a:t>
            </a:r>
          </a:p>
        </p:txBody>
      </p:sp>
    </p:spTree>
    <p:extLst>
      <p:ext uri="{BB962C8B-B14F-4D97-AF65-F5344CB8AC3E}">
        <p14:creationId xmlns:p14="http://schemas.microsoft.com/office/powerpoint/2010/main" xmlns="" val="106586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50408" y="1135276"/>
            <a:ext cx="6846474" cy="3508653"/>
          </a:xfrm>
          <a:prstGeom prst="rect">
            <a:avLst/>
          </a:prstGeom>
          <a:noFill/>
        </p:spPr>
        <p:txBody>
          <a:bodyPr wrap="square" rtlCol="0">
            <a:spAutoFit/>
          </a:bodyPr>
          <a:lstStyle/>
          <a:p>
            <a:pPr>
              <a:lnSpc>
                <a:spcPct val="150000"/>
              </a:lnSpc>
            </a:pPr>
            <a:r>
              <a:rPr lang="en-US" sz="2200" b="1" dirty="0" smtClean="0">
                <a:solidFill>
                  <a:srgbClr val="FF0000"/>
                </a:solidFill>
                <a:latin typeface="Calibri" pitchFamily="34" charset="0"/>
              </a:rPr>
              <a:t>DAY 2</a:t>
            </a:r>
          </a:p>
          <a:p>
            <a:pPr>
              <a:lnSpc>
                <a:spcPct val="150000"/>
              </a:lnSpc>
              <a:buFont typeface="Wingdings" pitchFamily="2" charset="2"/>
              <a:buChar char="ü"/>
            </a:pPr>
            <a:r>
              <a:rPr lang="en-US" b="1" dirty="0" smtClean="0">
                <a:solidFill>
                  <a:srgbClr val="0070C0"/>
                </a:solidFill>
                <a:latin typeface="Calibri" pitchFamily="34" charset="0"/>
              </a:rPr>
              <a:t>  KNOWLEDGE ON FRAMES</a:t>
            </a:r>
          </a:p>
          <a:p>
            <a:pPr>
              <a:lnSpc>
                <a:spcPct val="150000"/>
              </a:lnSpc>
              <a:buFont typeface="Wingdings" pitchFamily="2" charset="2"/>
              <a:buChar char="ü"/>
            </a:pPr>
            <a:r>
              <a:rPr lang="en-US" b="1" dirty="0">
                <a:solidFill>
                  <a:srgbClr val="0070C0"/>
                </a:solidFill>
                <a:latin typeface="Calibri" pitchFamily="34" charset="0"/>
              </a:rPr>
              <a:t> </a:t>
            </a:r>
            <a:r>
              <a:rPr lang="en-US" b="1" dirty="0" smtClean="0">
                <a:solidFill>
                  <a:srgbClr val="0070C0"/>
                </a:solidFill>
                <a:latin typeface="Calibri" pitchFamily="34" charset="0"/>
              </a:rPr>
              <a:t> </a:t>
            </a:r>
            <a:r>
              <a:rPr lang="en-US" b="1" dirty="0">
                <a:solidFill>
                  <a:srgbClr val="0070C0"/>
                </a:solidFill>
                <a:latin typeface="Calibri" pitchFamily="34" charset="0"/>
              </a:rPr>
              <a:t>EDIT COMMANDS</a:t>
            </a:r>
          </a:p>
          <a:p>
            <a:pPr>
              <a:lnSpc>
                <a:spcPct val="150000"/>
              </a:lnSpc>
              <a:buFont typeface="Wingdings" pitchFamily="2" charset="2"/>
              <a:buChar char="ü"/>
            </a:pPr>
            <a:r>
              <a:rPr lang="en-US" b="1" dirty="0">
                <a:solidFill>
                  <a:srgbClr val="0070C0"/>
                </a:solidFill>
                <a:latin typeface="Calibri" pitchFamily="34" charset="0"/>
              </a:rPr>
              <a:t>  BRANCH </a:t>
            </a:r>
            <a:r>
              <a:rPr lang="en-US" b="1" dirty="0" smtClean="0">
                <a:solidFill>
                  <a:srgbClr val="0070C0"/>
                </a:solidFill>
                <a:latin typeface="Calibri" pitchFamily="34" charset="0"/>
              </a:rPr>
              <a:t>INSTRUCTIONS</a:t>
            </a:r>
          </a:p>
          <a:p>
            <a:pPr>
              <a:lnSpc>
                <a:spcPct val="150000"/>
              </a:lnSpc>
              <a:buFont typeface="Wingdings" pitchFamily="2" charset="2"/>
              <a:buChar char="ü"/>
            </a:pPr>
            <a:r>
              <a:rPr lang="en-US" b="1" dirty="0" smtClean="0">
                <a:solidFill>
                  <a:srgbClr val="0070C0"/>
                </a:solidFill>
                <a:latin typeface="Calibri" pitchFamily="34" charset="0"/>
              </a:rPr>
              <a:t>  INFO ON I/O’S </a:t>
            </a:r>
          </a:p>
          <a:p>
            <a:pPr>
              <a:lnSpc>
                <a:spcPct val="150000"/>
              </a:lnSpc>
              <a:buFont typeface="Wingdings" pitchFamily="2" charset="2"/>
              <a:buChar char="ü"/>
            </a:pPr>
            <a:r>
              <a:rPr lang="en-US" b="1" dirty="0" smtClean="0">
                <a:solidFill>
                  <a:srgbClr val="0070C0"/>
                </a:solidFill>
                <a:latin typeface="Calibri" pitchFamily="34" charset="0"/>
              </a:rPr>
              <a:t>  PRACTICAL 3</a:t>
            </a:r>
          </a:p>
          <a:p>
            <a:pPr>
              <a:lnSpc>
                <a:spcPct val="150000"/>
              </a:lnSpc>
              <a:buFont typeface="Wingdings" pitchFamily="2" charset="2"/>
              <a:buChar char="ü"/>
            </a:pPr>
            <a:r>
              <a:rPr lang="en-US" b="1" dirty="0" smtClean="0">
                <a:solidFill>
                  <a:srgbClr val="0070C0"/>
                </a:solidFill>
                <a:latin typeface="Calibri" pitchFamily="34" charset="0"/>
              </a:rPr>
              <a:t>  TEST &amp; EVALUATION </a:t>
            </a:r>
          </a:p>
          <a:p>
            <a:pPr>
              <a:lnSpc>
                <a:spcPct val="150000"/>
              </a:lnSpc>
              <a:buFont typeface="Wingdings" pitchFamily="2" charset="2"/>
              <a:buChar char="ü"/>
            </a:pPr>
            <a:r>
              <a:rPr lang="en-US" b="1" dirty="0" smtClean="0">
                <a:solidFill>
                  <a:srgbClr val="0070C0"/>
                </a:solidFill>
                <a:latin typeface="Calibri" pitchFamily="34" charset="0"/>
              </a:rPr>
              <a:t>  DOUBTS &amp; CLARIFICATION</a:t>
            </a:r>
            <a:endParaRPr lang="en-US" dirty="0" smtClean="0">
              <a:solidFill>
                <a:srgbClr val="0070C0"/>
              </a:solidFill>
            </a:endParaRPr>
          </a:p>
        </p:txBody>
      </p:sp>
    </p:spTree>
    <p:extLst>
      <p:ext uri="{BB962C8B-B14F-4D97-AF65-F5344CB8AC3E}">
        <p14:creationId xmlns:p14="http://schemas.microsoft.com/office/powerpoint/2010/main" xmlns="" val="3032217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7253" y="441211"/>
            <a:ext cx="5040867" cy="584775"/>
          </a:xfrm>
          <a:prstGeom prst="rect">
            <a:avLst/>
          </a:prstGeom>
        </p:spPr>
        <p:txBody>
          <a:bodyPr wrap="none">
            <a:spAutoFit/>
          </a:bodyPr>
          <a:lstStyle/>
          <a:p>
            <a:pPr algn="ctr">
              <a:defRPr/>
            </a:pPr>
            <a:r>
              <a:rPr lang="en-US" sz="3200" b="1" dirty="0">
                <a:solidFill>
                  <a:srgbClr val="FF0000"/>
                </a:solidFill>
                <a:latin typeface="Calibri" pitchFamily="34" charset="0"/>
              </a:rPr>
              <a:t>FRAMES RELATED TO ROBOT</a:t>
            </a:r>
          </a:p>
        </p:txBody>
      </p:sp>
      <p:sp>
        <p:nvSpPr>
          <p:cNvPr id="3" name="Rectangle 2"/>
          <p:cNvSpPr/>
          <p:nvPr/>
        </p:nvSpPr>
        <p:spPr>
          <a:xfrm>
            <a:off x="1570950" y="1410577"/>
            <a:ext cx="9182065" cy="1785104"/>
          </a:xfrm>
          <a:prstGeom prst="rect">
            <a:avLst/>
          </a:prstGeom>
        </p:spPr>
        <p:txBody>
          <a:bodyPr wrap="none">
            <a:spAutoFit/>
          </a:bodyPr>
          <a:lstStyle/>
          <a:p>
            <a:pPr algn="just">
              <a:defRPr/>
            </a:pPr>
            <a:endParaRPr lang="en-US" sz="2200" b="1" dirty="0">
              <a:solidFill>
                <a:srgbClr val="0070C0"/>
              </a:solidFill>
              <a:latin typeface="Calibri" panose="020F0502020204030204" pitchFamily="34" charset="0"/>
              <a:cs typeface="Calibri" panose="020F0502020204030204" pitchFamily="34" charset="0"/>
            </a:endParaRPr>
          </a:p>
          <a:p>
            <a:pPr>
              <a:buFont typeface="Wingdings" pitchFamily="2" charset="2"/>
              <a:buChar char="Ø"/>
            </a:pPr>
            <a:r>
              <a:rPr lang="en-US" sz="2200" dirty="0">
                <a:solidFill>
                  <a:srgbClr val="0070C0"/>
                </a:solidFill>
                <a:latin typeface="Calibri" panose="020F0502020204030204" pitchFamily="34" charset="0"/>
                <a:cs typeface="Calibri" panose="020F0502020204030204" pitchFamily="34" charset="0"/>
              </a:rPr>
              <a:t> </a:t>
            </a:r>
            <a:r>
              <a:rPr lang="en-US" sz="2200" b="1" dirty="0">
                <a:solidFill>
                  <a:srgbClr val="0070C0"/>
                </a:solidFill>
                <a:latin typeface="Calibri" pitchFamily="34" charset="0"/>
                <a:cs typeface="Calibri" panose="020F0502020204030204" pitchFamily="34" charset="0"/>
              </a:rPr>
              <a:t>World Frame </a:t>
            </a:r>
            <a:r>
              <a:rPr lang="en-US" sz="2200" dirty="0">
                <a:solidFill>
                  <a:srgbClr val="0070C0"/>
                </a:solidFill>
                <a:latin typeface="Calibri" pitchFamily="34" charset="0"/>
                <a:cs typeface="Calibri" panose="020F0502020204030204" pitchFamily="34" charset="0"/>
              </a:rPr>
              <a:t>:- The default frame of the Robot which is non-editable.</a:t>
            </a:r>
          </a:p>
          <a:p>
            <a:pPr>
              <a:buFont typeface="Wingdings" pitchFamily="2" charset="2"/>
              <a:buChar char="Ø"/>
            </a:pPr>
            <a:r>
              <a:rPr lang="en-US" sz="2200" dirty="0">
                <a:solidFill>
                  <a:srgbClr val="0070C0"/>
                </a:solidFill>
                <a:latin typeface="Calibri" pitchFamily="34" charset="0"/>
                <a:cs typeface="Calibri" panose="020F0502020204030204" pitchFamily="34" charset="0"/>
              </a:rPr>
              <a:t> </a:t>
            </a:r>
            <a:r>
              <a:rPr lang="en-US" sz="2200" b="1" dirty="0">
                <a:solidFill>
                  <a:srgbClr val="0070C0"/>
                </a:solidFill>
                <a:latin typeface="Calibri" pitchFamily="34" charset="0"/>
                <a:cs typeface="Calibri" panose="020F0502020204030204" pitchFamily="34" charset="0"/>
              </a:rPr>
              <a:t>Tool Frame     </a:t>
            </a:r>
            <a:r>
              <a:rPr lang="en-US" sz="2200" dirty="0">
                <a:solidFill>
                  <a:srgbClr val="0070C0"/>
                </a:solidFill>
                <a:latin typeface="Calibri" pitchFamily="34" charset="0"/>
                <a:cs typeface="Calibri" panose="020F0502020204030204" pitchFamily="34" charset="0"/>
              </a:rPr>
              <a:t>:- Can be defined by the User</a:t>
            </a:r>
            <a:r>
              <a:rPr lang="en-US" sz="2200" dirty="0" smtClean="0">
                <a:solidFill>
                  <a:srgbClr val="0070C0"/>
                </a:solidFill>
                <a:latin typeface="Calibri" pitchFamily="34" charset="0"/>
                <a:cs typeface="Calibri" panose="020F0502020204030204" pitchFamily="34" charset="0"/>
              </a:rPr>
              <a:t>. (Default TF = 0 is non-editable)</a:t>
            </a:r>
            <a:endParaRPr lang="en-US" sz="2200" dirty="0">
              <a:solidFill>
                <a:srgbClr val="0070C0"/>
              </a:solidFill>
              <a:latin typeface="Calibri" pitchFamily="34" charset="0"/>
              <a:cs typeface="Calibri" panose="020F0502020204030204" pitchFamily="34" charset="0"/>
            </a:endParaRPr>
          </a:p>
          <a:p>
            <a:pPr>
              <a:buFont typeface="Wingdings" pitchFamily="2" charset="2"/>
              <a:buChar char="Ø"/>
            </a:pPr>
            <a:r>
              <a:rPr lang="en-US" sz="2200" b="1" dirty="0">
                <a:solidFill>
                  <a:srgbClr val="0070C0"/>
                </a:solidFill>
                <a:latin typeface="Calibri" pitchFamily="34" charset="0"/>
                <a:cs typeface="Calibri" panose="020F0502020204030204" pitchFamily="34" charset="0"/>
              </a:rPr>
              <a:t> User Frame    </a:t>
            </a:r>
            <a:r>
              <a:rPr lang="en-US" sz="2200" dirty="0">
                <a:solidFill>
                  <a:srgbClr val="0070C0"/>
                </a:solidFill>
                <a:latin typeface="Calibri" pitchFamily="34" charset="0"/>
                <a:cs typeface="Calibri" panose="020F0502020204030204" pitchFamily="34" charset="0"/>
              </a:rPr>
              <a:t>:- Can be defined by the User. (Default </a:t>
            </a:r>
            <a:r>
              <a:rPr lang="en-US" sz="2200" dirty="0" smtClean="0">
                <a:solidFill>
                  <a:srgbClr val="0070C0"/>
                </a:solidFill>
                <a:latin typeface="Calibri" pitchFamily="34" charset="0"/>
                <a:cs typeface="Calibri" panose="020F0502020204030204" pitchFamily="34" charset="0"/>
              </a:rPr>
              <a:t>UF = </a:t>
            </a:r>
            <a:r>
              <a:rPr lang="en-US" sz="2200" dirty="0">
                <a:solidFill>
                  <a:srgbClr val="0070C0"/>
                </a:solidFill>
                <a:latin typeface="Calibri" pitchFamily="34" charset="0"/>
                <a:cs typeface="Calibri" panose="020F0502020204030204" pitchFamily="34" charset="0"/>
              </a:rPr>
              <a:t>0 is non-editable</a:t>
            </a:r>
            <a:r>
              <a:rPr lang="en-US" sz="2200" dirty="0" smtClean="0">
                <a:solidFill>
                  <a:srgbClr val="0070C0"/>
                </a:solidFill>
                <a:latin typeface="Calibri" pitchFamily="34" charset="0"/>
                <a:cs typeface="Calibri" panose="020F0502020204030204" pitchFamily="34" charset="0"/>
              </a:rPr>
              <a:t>)</a:t>
            </a:r>
            <a:endParaRPr lang="en-US" sz="2200" dirty="0">
              <a:solidFill>
                <a:srgbClr val="0070C0"/>
              </a:solidFill>
              <a:latin typeface="Calibri" pitchFamily="34" charset="0"/>
              <a:cs typeface="Calibri" panose="020F0502020204030204" pitchFamily="34" charset="0"/>
            </a:endParaRPr>
          </a:p>
          <a:p>
            <a:pPr>
              <a:buFont typeface="Wingdings" pitchFamily="2" charset="2"/>
              <a:buChar char="Ø"/>
            </a:pPr>
            <a:r>
              <a:rPr lang="en-US" sz="2200" dirty="0">
                <a:solidFill>
                  <a:srgbClr val="0070C0"/>
                </a:solidFill>
                <a:latin typeface="Calibri" pitchFamily="34" charset="0"/>
                <a:cs typeface="Calibri" panose="020F0502020204030204" pitchFamily="34" charset="0"/>
              </a:rPr>
              <a:t> </a:t>
            </a:r>
            <a:r>
              <a:rPr lang="en-US" sz="2200" b="1" dirty="0">
                <a:solidFill>
                  <a:srgbClr val="0070C0"/>
                </a:solidFill>
                <a:latin typeface="Calibri" pitchFamily="34" charset="0"/>
                <a:cs typeface="Calibri" panose="020F0502020204030204" pitchFamily="34" charset="0"/>
              </a:rPr>
              <a:t>Jog Frame     </a:t>
            </a:r>
            <a:r>
              <a:rPr lang="en-US" sz="2200" dirty="0">
                <a:solidFill>
                  <a:srgbClr val="0070C0"/>
                </a:solidFill>
                <a:latin typeface="Calibri" pitchFamily="34" charset="0"/>
                <a:cs typeface="Calibri" panose="020F0502020204030204" pitchFamily="34" charset="0"/>
              </a:rPr>
              <a:t> :- Can be defined by the User</a:t>
            </a:r>
            <a:r>
              <a:rPr lang="en-US" sz="2200" dirty="0" smtClean="0">
                <a:solidFill>
                  <a:srgbClr val="0070C0"/>
                </a:solidFill>
                <a:latin typeface="Calibri" pitchFamily="34" charset="0"/>
                <a:cs typeface="Calibri" panose="020F0502020204030204" pitchFamily="34" charset="0"/>
              </a:rPr>
              <a:t>.</a:t>
            </a:r>
            <a:endParaRPr lang="en-US" sz="2200" dirty="0">
              <a:solidFill>
                <a:srgbClr val="0070C0"/>
              </a:solidFill>
              <a:latin typeface="Calibri" pitchFamily="34" charset="0"/>
              <a:cs typeface="Calibri" panose="020F0502020204030204" pitchFamily="34" charset="0"/>
            </a:endParaRPr>
          </a:p>
        </p:txBody>
      </p:sp>
      <p:sp>
        <p:nvSpPr>
          <p:cNvPr id="4" name="TextBox 3"/>
          <p:cNvSpPr txBox="1"/>
          <p:nvPr/>
        </p:nvSpPr>
        <p:spPr>
          <a:xfrm>
            <a:off x="1877465" y="5365377"/>
            <a:ext cx="8160444" cy="646331"/>
          </a:xfrm>
          <a:prstGeom prst="rect">
            <a:avLst/>
          </a:prstGeom>
          <a:noFill/>
        </p:spPr>
        <p:txBody>
          <a:bodyPr wrap="square" rtlCol="0">
            <a:spAutoFit/>
          </a:bodyPr>
          <a:lstStyle/>
          <a:p>
            <a:pPr>
              <a:buFont typeface="Wingdings" pitchFamily="2" charset="2"/>
              <a:buChar char="q"/>
            </a:pPr>
            <a:r>
              <a:rPr lang="en-US" dirty="0">
                <a:solidFill>
                  <a:srgbClr val="0070C0"/>
                </a:solidFill>
                <a:latin typeface="Calibri" pitchFamily="34" charset="0"/>
              </a:rPr>
              <a:t> </a:t>
            </a:r>
            <a:r>
              <a:rPr lang="en-US" b="1" u="sng" dirty="0">
                <a:solidFill>
                  <a:srgbClr val="0070C0"/>
                </a:solidFill>
                <a:latin typeface="Calibri" pitchFamily="34" charset="0"/>
              </a:rPr>
              <a:t>Note</a:t>
            </a:r>
            <a:r>
              <a:rPr lang="en-US" dirty="0">
                <a:solidFill>
                  <a:srgbClr val="0070C0"/>
                </a:solidFill>
                <a:latin typeface="Calibri" pitchFamily="34" charset="0"/>
              </a:rPr>
              <a:t> :-. All points are recorded with respect to the Tool frame and User frame but not  the Jog Frame, which is only used for jogging.  </a:t>
            </a:r>
          </a:p>
        </p:txBody>
      </p:sp>
    </p:spTree>
    <p:extLst>
      <p:ext uri="{BB962C8B-B14F-4D97-AF65-F5344CB8AC3E}">
        <p14:creationId xmlns:p14="http://schemas.microsoft.com/office/powerpoint/2010/main" xmlns="" val="333136215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4760" y="427144"/>
            <a:ext cx="2319033" cy="492443"/>
          </a:xfrm>
          <a:prstGeom prst="rect">
            <a:avLst/>
          </a:prstGeom>
        </p:spPr>
        <p:txBody>
          <a:bodyPr wrap="none">
            <a:spAutoFit/>
          </a:bodyPr>
          <a:lstStyle/>
          <a:p>
            <a:pPr algn="ctr">
              <a:defRPr/>
            </a:pPr>
            <a:r>
              <a:rPr lang="en-US" sz="2600" b="1" dirty="0">
                <a:solidFill>
                  <a:srgbClr val="FF0000"/>
                </a:solidFill>
                <a:latin typeface="Calibri" pitchFamily="34" charset="0"/>
              </a:rPr>
              <a:t>WORLD FRAME</a:t>
            </a:r>
          </a:p>
        </p:txBody>
      </p:sp>
      <p:sp>
        <p:nvSpPr>
          <p:cNvPr id="4" name="Rectangle 3"/>
          <p:cNvSpPr/>
          <p:nvPr/>
        </p:nvSpPr>
        <p:spPr>
          <a:xfrm>
            <a:off x="618979" y="4845317"/>
            <a:ext cx="10930597" cy="1323439"/>
          </a:xfrm>
          <a:prstGeom prst="rect">
            <a:avLst/>
          </a:prstGeom>
        </p:spPr>
        <p:txBody>
          <a:bodyPr wrap="square">
            <a:spAutoFit/>
          </a:bodyPr>
          <a:lstStyle/>
          <a:p>
            <a:pPr algn="just">
              <a:defRPr/>
            </a:pPr>
            <a:endParaRPr lang="en-US" sz="2000" b="1" dirty="0">
              <a:solidFill>
                <a:srgbClr val="0070C0"/>
              </a:solidFill>
              <a:latin typeface="Calibri" pitchFamily="34" charset="0"/>
            </a:endParaRPr>
          </a:p>
          <a:p>
            <a:pPr>
              <a:buFont typeface="Wingdings" pitchFamily="2" charset="2"/>
              <a:buChar char="Ø"/>
            </a:pPr>
            <a:r>
              <a:rPr lang="en-US" sz="2000" dirty="0">
                <a:solidFill>
                  <a:srgbClr val="0070C0"/>
                </a:solidFill>
                <a:latin typeface="Calibri" pitchFamily="34" charset="0"/>
              </a:rPr>
              <a:t> </a:t>
            </a:r>
            <a:r>
              <a:rPr lang="en-US" sz="2000" b="1" dirty="0">
                <a:solidFill>
                  <a:srgbClr val="0070C0"/>
                </a:solidFill>
                <a:latin typeface="Calibri" pitchFamily="34" charset="0"/>
              </a:rPr>
              <a:t>World Frame </a:t>
            </a:r>
            <a:r>
              <a:rPr lang="en-US" sz="2000" dirty="0">
                <a:solidFill>
                  <a:srgbClr val="0070C0"/>
                </a:solidFill>
                <a:latin typeface="Calibri" pitchFamily="34" charset="0"/>
              </a:rPr>
              <a:t>:- The default frame is the origin of the Robot which is predefined by the manufacturer. This is nothing but the (0,0,0,0,0,0). This origin of the robot that acts as a reference frame for the User frame and Jog frame</a:t>
            </a:r>
            <a:r>
              <a:rPr lang="en-US" sz="2000" dirty="0" smtClean="0">
                <a:solidFill>
                  <a:srgbClr val="0070C0"/>
                </a:solidFill>
                <a:latin typeface="Calibri" pitchFamily="34" charset="0"/>
              </a:rPr>
              <a:t>.</a:t>
            </a:r>
            <a:endParaRPr lang="en-US" sz="2000" dirty="0">
              <a:solidFill>
                <a:srgbClr val="0070C0"/>
              </a:solidFill>
            </a:endParaRPr>
          </a:p>
        </p:txBody>
      </p:sp>
      <p:pic>
        <p:nvPicPr>
          <p:cNvPr id="101380" name="Picture 4"/>
          <p:cNvPicPr>
            <a:picLocks noChangeAspect="1" noChangeArrowheads="1"/>
          </p:cNvPicPr>
          <p:nvPr/>
        </p:nvPicPr>
        <p:blipFill>
          <a:blip r:embed="rId2" cstate="print"/>
          <a:srcRect/>
          <a:stretch>
            <a:fillRect/>
          </a:stretch>
        </p:blipFill>
        <p:spPr bwMode="auto">
          <a:xfrm>
            <a:off x="3750535" y="1146842"/>
            <a:ext cx="4278031" cy="3698475"/>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8746058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75529" y="593592"/>
            <a:ext cx="4979254" cy="492443"/>
          </a:xfrm>
          <a:prstGeom prst="rect">
            <a:avLst/>
          </a:prstGeom>
          <a:noFill/>
        </p:spPr>
        <p:txBody>
          <a:bodyPr wrap="square" rtlCol="0">
            <a:spAutoFit/>
          </a:bodyPr>
          <a:lstStyle/>
          <a:p>
            <a:pPr algn="ctr"/>
            <a:r>
              <a:rPr lang="en-US" sz="2600" b="1" dirty="0">
                <a:solidFill>
                  <a:srgbClr val="FF0000"/>
                </a:solidFill>
                <a:latin typeface="Calibri" pitchFamily="34" charset="0"/>
              </a:rPr>
              <a:t>HISTORY OF ROBOTICS</a:t>
            </a:r>
          </a:p>
        </p:txBody>
      </p:sp>
      <p:pic>
        <p:nvPicPr>
          <p:cNvPr id="5" name="Picture 14" descr="unimate"/>
          <p:cNvPicPr>
            <a:picLocks noChangeAspect="1" noChangeArrowheads="1"/>
          </p:cNvPicPr>
          <p:nvPr/>
        </p:nvPicPr>
        <p:blipFill>
          <a:blip r:embed="rId2" cstate="print"/>
          <a:srcRect/>
          <a:stretch>
            <a:fillRect/>
          </a:stretch>
        </p:blipFill>
        <p:spPr bwMode="auto">
          <a:xfrm>
            <a:off x="7518304" y="1752916"/>
            <a:ext cx="3457815" cy="3239450"/>
          </a:xfrm>
          <a:prstGeom prst="rect">
            <a:avLst/>
          </a:prstGeom>
          <a:noFill/>
        </p:spPr>
      </p:pic>
      <p:grpSp>
        <p:nvGrpSpPr>
          <p:cNvPr id="7" name="Group 6"/>
          <p:cNvGrpSpPr/>
          <p:nvPr/>
        </p:nvGrpSpPr>
        <p:grpSpPr>
          <a:xfrm>
            <a:off x="1107584" y="1700092"/>
            <a:ext cx="5472512" cy="3529068"/>
            <a:chOff x="469105" y="2021953"/>
            <a:chExt cx="5343526" cy="3737383"/>
          </a:xfrm>
        </p:grpSpPr>
        <p:sp>
          <p:nvSpPr>
            <p:cNvPr id="3" name="Rectangle 2"/>
            <p:cNvSpPr/>
            <p:nvPr/>
          </p:nvSpPr>
          <p:spPr>
            <a:xfrm>
              <a:off x="469105" y="2021953"/>
              <a:ext cx="5343525" cy="749671"/>
            </a:xfrm>
            <a:prstGeom prst="rect">
              <a:avLst/>
            </a:prstGeom>
          </p:spPr>
          <p:txBody>
            <a:bodyPr>
              <a:spAutoFit/>
            </a:bodyPr>
            <a:lstStyle/>
            <a:p>
              <a:r>
                <a:rPr lang="en-US" altLang="zh-CN" sz="2000" b="1" dirty="0">
                  <a:solidFill>
                    <a:srgbClr val="0070C0"/>
                  </a:solidFill>
                  <a:effectLst>
                    <a:outerShdw blurRad="38100" dist="38100" dir="2700000" algn="tl">
                      <a:srgbClr val="C0C0C0"/>
                    </a:outerShdw>
                  </a:effectLst>
                  <a:latin typeface="Calibri" pitchFamily="34" charset="0"/>
                  <a:cs typeface="Calibri" panose="020F0502020204030204" pitchFamily="34" charset="0"/>
                </a:rPr>
                <a:t> </a:t>
              </a:r>
              <a:r>
                <a:rPr lang="en-US" altLang="zh-CN" sz="2000" b="1" dirty="0">
                  <a:solidFill>
                    <a:srgbClr val="0070C0"/>
                  </a:solidFill>
                  <a:latin typeface="Calibri" pitchFamily="34" charset="0"/>
                  <a:cs typeface="Calibri" panose="020F0502020204030204" pitchFamily="34" charset="0"/>
                </a:rPr>
                <a:t>The word "Robot" comes from the Czech word "robota", meaning "forced labor."</a:t>
              </a:r>
              <a:endParaRPr lang="en-US" sz="2000" b="1" dirty="0">
                <a:solidFill>
                  <a:srgbClr val="0070C0"/>
                </a:solidFill>
                <a:latin typeface="Calibri" pitchFamily="34" charset="0"/>
                <a:cs typeface="Calibri" panose="020F0502020204030204" pitchFamily="34" charset="0"/>
              </a:endParaRPr>
            </a:p>
          </p:txBody>
        </p:sp>
        <p:sp>
          <p:nvSpPr>
            <p:cNvPr id="4" name="Rectangle 3"/>
            <p:cNvSpPr/>
            <p:nvPr/>
          </p:nvSpPr>
          <p:spPr>
            <a:xfrm>
              <a:off x="469106" y="4683720"/>
              <a:ext cx="5343525" cy="1075616"/>
            </a:xfrm>
            <a:prstGeom prst="rect">
              <a:avLst/>
            </a:prstGeom>
          </p:spPr>
          <p:txBody>
            <a:bodyPr>
              <a:spAutoFit/>
            </a:bodyPr>
            <a:lstStyle/>
            <a:p>
              <a:r>
                <a:rPr lang="en-US" altLang="zh-CN" sz="2000" b="1" dirty="0">
                  <a:solidFill>
                    <a:srgbClr val="0070C0"/>
                  </a:solidFill>
                  <a:latin typeface="Calibri" pitchFamily="34" charset="0"/>
                  <a:cs typeface="Calibri" panose="020F0502020204030204" pitchFamily="34" charset="0"/>
                </a:rPr>
                <a:t>The first modern industrial robots were probably the “Unimates”, created by George Devol and Joe Engleberger in the 1950's and 60's. </a:t>
              </a:r>
              <a:endParaRPr lang="en-US" sz="2000" b="1" dirty="0">
                <a:solidFill>
                  <a:srgbClr val="0070C0"/>
                </a:solidFill>
                <a:latin typeface="Calibri" pitchFamily="34" charset="0"/>
                <a:cs typeface="Calibri" panose="020F0502020204030204" pitchFamily="34" charset="0"/>
              </a:endParaRPr>
            </a:p>
          </p:txBody>
        </p:sp>
        <p:sp>
          <p:nvSpPr>
            <p:cNvPr id="6" name="Rectangle 5"/>
            <p:cNvSpPr/>
            <p:nvPr/>
          </p:nvSpPr>
          <p:spPr>
            <a:xfrm>
              <a:off x="469106" y="3092450"/>
              <a:ext cx="5343525" cy="1401559"/>
            </a:xfrm>
            <a:prstGeom prst="rect">
              <a:avLst/>
            </a:prstGeom>
          </p:spPr>
          <p:txBody>
            <a:bodyPr>
              <a:spAutoFit/>
            </a:bodyPr>
            <a:lstStyle/>
            <a:p>
              <a:r>
                <a:rPr lang="en-US" sz="2000" b="1" dirty="0">
                  <a:solidFill>
                    <a:srgbClr val="0070C0"/>
                  </a:solidFill>
                  <a:latin typeface="Calibri" panose="020F0502020204030204" pitchFamily="34" charset="0"/>
                  <a:cs typeface="Calibri" panose="020F0502020204030204" pitchFamily="34" charset="0"/>
                </a:rPr>
                <a:t>The term 'robotics' refers to the study and use of robots. The term was coined and first used by the Russian-born American scientist and writer Isaac Asimov </a:t>
              </a:r>
            </a:p>
          </p:txBody>
        </p:sp>
      </p:grpSp>
    </p:spTree>
    <p:extLst>
      <p:ext uri="{BB962C8B-B14F-4D97-AF65-F5344CB8AC3E}">
        <p14:creationId xmlns:p14="http://schemas.microsoft.com/office/powerpoint/2010/main" xmlns="" val="2752772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7953" y="433599"/>
            <a:ext cx="2004715" cy="492443"/>
          </a:xfrm>
          <a:prstGeom prst="rect">
            <a:avLst/>
          </a:prstGeom>
        </p:spPr>
        <p:txBody>
          <a:bodyPr wrap="none">
            <a:spAutoFit/>
          </a:bodyPr>
          <a:lstStyle/>
          <a:p>
            <a:pPr algn="ctr">
              <a:defRPr/>
            </a:pPr>
            <a:r>
              <a:rPr lang="en-US" sz="2600" b="1" dirty="0">
                <a:solidFill>
                  <a:srgbClr val="FF0000"/>
                </a:solidFill>
                <a:latin typeface="Calibri" pitchFamily="34" charset="0"/>
              </a:rPr>
              <a:t>TOOL FRAME</a:t>
            </a:r>
          </a:p>
        </p:txBody>
      </p:sp>
      <p:sp>
        <p:nvSpPr>
          <p:cNvPr id="3" name="Rectangle 2"/>
          <p:cNvSpPr/>
          <p:nvPr/>
        </p:nvSpPr>
        <p:spPr>
          <a:xfrm>
            <a:off x="1012874" y="870218"/>
            <a:ext cx="9934874" cy="1015663"/>
          </a:xfrm>
          <a:prstGeom prst="rect">
            <a:avLst/>
          </a:prstGeom>
        </p:spPr>
        <p:txBody>
          <a:bodyPr wrap="square">
            <a:spAutoFit/>
          </a:bodyPr>
          <a:lstStyle/>
          <a:p>
            <a:pPr algn="just">
              <a:defRPr/>
            </a:pPr>
            <a:endParaRPr lang="en-US" sz="2000" b="1" dirty="0">
              <a:solidFill>
                <a:srgbClr val="0070C0"/>
              </a:solidFill>
              <a:latin typeface="Calibri" panose="020F0502020204030204" pitchFamily="34" charset="0"/>
              <a:cs typeface="Calibri" panose="020F0502020204030204" pitchFamily="34" charset="0"/>
            </a:endParaRPr>
          </a:p>
          <a:p>
            <a:pPr>
              <a:buFont typeface="Wingdings" pitchFamily="2" charset="2"/>
              <a:buChar char="Ø"/>
            </a:pPr>
            <a:r>
              <a:rPr lang="en-US" sz="2000" dirty="0">
                <a:solidFill>
                  <a:srgbClr val="0070C0"/>
                </a:solidFill>
                <a:latin typeface="Calibri" panose="020F0502020204030204" pitchFamily="34" charset="0"/>
                <a:cs typeface="Calibri" panose="020F0502020204030204" pitchFamily="34" charset="0"/>
              </a:rPr>
              <a:t> </a:t>
            </a:r>
            <a:r>
              <a:rPr lang="en-US" sz="2000" b="1" dirty="0">
                <a:solidFill>
                  <a:srgbClr val="0070C0"/>
                </a:solidFill>
                <a:latin typeface="Calibri" pitchFamily="34" charset="0"/>
                <a:cs typeface="Calibri" panose="020F0502020204030204" pitchFamily="34" charset="0"/>
              </a:rPr>
              <a:t>Tool Frame </a:t>
            </a:r>
            <a:r>
              <a:rPr lang="en-US" sz="2000" dirty="0">
                <a:solidFill>
                  <a:srgbClr val="0070C0"/>
                </a:solidFill>
                <a:latin typeface="Calibri" pitchFamily="34" charset="0"/>
                <a:cs typeface="Calibri" panose="020F0502020204030204" pitchFamily="34" charset="0"/>
              </a:rPr>
              <a:t>:- The default tool frame is located at robot’s J6 Flange center. This is the default tool frame which is a Cartesian co-ordinate system and is known as Tool Center Point (TCP). </a:t>
            </a:r>
          </a:p>
        </p:txBody>
      </p:sp>
      <p:pic>
        <p:nvPicPr>
          <p:cNvPr id="101383" name="Picture 7"/>
          <p:cNvPicPr>
            <a:picLocks noChangeAspect="1" noChangeArrowheads="1"/>
          </p:cNvPicPr>
          <p:nvPr/>
        </p:nvPicPr>
        <p:blipFill>
          <a:blip r:embed="rId2" cstate="print"/>
          <a:srcRect/>
          <a:stretch>
            <a:fillRect/>
          </a:stretch>
        </p:blipFill>
        <p:spPr bwMode="auto">
          <a:xfrm>
            <a:off x="1808309" y="2322500"/>
            <a:ext cx="3390839" cy="3438672"/>
          </a:xfrm>
          <a:prstGeom prst="rect">
            <a:avLst/>
          </a:prstGeom>
          <a:noFill/>
          <a:ln w="9525">
            <a:solidFill>
              <a:srgbClr val="005DA2"/>
            </a:solidFill>
            <a:miter lim="800000"/>
            <a:headEnd/>
            <a:tailEnd/>
          </a:ln>
        </p:spPr>
      </p:pic>
      <p:pic>
        <p:nvPicPr>
          <p:cNvPr id="101378" name="Picture 2"/>
          <p:cNvPicPr>
            <a:picLocks noChangeAspect="1" noChangeArrowheads="1"/>
          </p:cNvPicPr>
          <p:nvPr/>
        </p:nvPicPr>
        <p:blipFill>
          <a:blip r:embed="rId3" cstate="print"/>
          <a:srcRect/>
          <a:stretch>
            <a:fillRect/>
          </a:stretch>
        </p:blipFill>
        <p:spPr bwMode="auto">
          <a:xfrm>
            <a:off x="5750219" y="2184188"/>
            <a:ext cx="3457815" cy="1189615"/>
          </a:xfrm>
          <a:prstGeom prst="rect">
            <a:avLst/>
          </a:prstGeom>
          <a:noFill/>
          <a:ln w="9525">
            <a:solidFill>
              <a:srgbClr val="005DA2"/>
            </a:solidFill>
            <a:miter lim="800000"/>
            <a:headEnd/>
            <a:tailEnd/>
          </a:ln>
        </p:spPr>
      </p:pic>
      <p:sp>
        <p:nvSpPr>
          <p:cNvPr id="11" name="TextBox 10"/>
          <p:cNvSpPr txBox="1"/>
          <p:nvPr/>
        </p:nvSpPr>
        <p:spPr>
          <a:xfrm>
            <a:off x="1808309" y="5929216"/>
            <a:ext cx="3388659" cy="707886"/>
          </a:xfrm>
          <a:prstGeom prst="rect">
            <a:avLst/>
          </a:prstGeom>
          <a:noFill/>
        </p:spPr>
        <p:txBody>
          <a:bodyPr wrap="square" rtlCol="0">
            <a:spAutoFit/>
          </a:bodyPr>
          <a:lstStyle/>
          <a:p>
            <a:r>
              <a:rPr lang="en-US" sz="2000" dirty="0">
                <a:solidFill>
                  <a:srgbClr val="0070C0"/>
                </a:solidFill>
                <a:latin typeface="Calibri" panose="020F0502020204030204" pitchFamily="34" charset="0"/>
                <a:cs typeface="Calibri" panose="020F0502020204030204" pitchFamily="34" charset="0"/>
              </a:rPr>
              <a:t>Default Tool Frame at J6 Flange center</a:t>
            </a:r>
          </a:p>
        </p:txBody>
      </p:sp>
      <p:sp>
        <p:nvSpPr>
          <p:cNvPr id="12" name="TextBox 11"/>
          <p:cNvSpPr txBox="1"/>
          <p:nvPr/>
        </p:nvSpPr>
        <p:spPr>
          <a:xfrm>
            <a:off x="5957687" y="5642003"/>
            <a:ext cx="4840941" cy="707886"/>
          </a:xfrm>
          <a:prstGeom prst="rect">
            <a:avLst/>
          </a:prstGeom>
          <a:noFill/>
        </p:spPr>
        <p:txBody>
          <a:bodyPr wrap="square" rtlCol="0">
            <a:spAutoFit/>
          </a:bodyPr>
          <a:lstStyle/>
          <a:p>
            <a:r>
              <a:rPr lang="en-US" sz="2000" dirty="0">
                <a:solidFill>
                  <a:srgbClr val="0070C0"/>
                </a:solidFill>
                <a:latin typeface="Calibri" panose="020F0502020204030204" pitchFamily="34" charset="0"/>
                <a:cs typeface="Calibri" panose="020F0502020204030204" pitchFamily="34" charset="0"/>
              </a:rPr>
              <a:t>Tool Frame at desired EOAT position depending on the type of tool</a:t>
            </a:r>
          </a:p>
        </p:txBody>
      </p:sp>
      <p:pic>
        <p:nvPicPr>
          <p:cNvPr id="7" name="Picture 6"/>
          <p:cNvPicPr>
            <a:picLocks noChangeAspect="1" noChangeArrowheads="1"/>
          </p:cNvPicPr>
          <p:nvPr/>
        </p:nvPicPr>
        <p:blipFill>
          <a:blip r:embed="rId4" cstate="print"/>
          <a:srcRect/>
          <a:stretch>
            <a:fillRect/>
          </a:stretch>
        </p:blipFill>
        <p:spPr bwMode="auto">
          <a:xfrm>
            <a:off x="5750219" y="3498156"/>
            <a:ext cx="2184106" cy="1870222"/>
          </a:xfrm>
          <a:prstGeom prst="rect">
            <a:avLst/>
          </a:prstGeom>
          <a:noFill/>
          <a:ln w="9525">
            <a:solidFill>
              <a:srgbClr val="005DA2"/>
            </a:solidFill>
            <a:miter lim="800000"/>
            <a:headEnd/>
            <a:tailEnd/>
          </a:ln>
        </p:spPr>
      </p:pic>
      <p:pic>
        <p:nvPicPr>
          <p:cNvPr id="101384" name="Picture 8"/>
          <p:cNvPicPr>
            <a:picLocks noChangeAspect="1" noChangeArrowheads="1"/>
          </p:cNvPicPr>
          <p:nvPr/>
        </p:nvPicPr>
        <p:blipFill>
          <a:blip r:embed="rId5" cstate="print"/>
          <a:srcRect/>
          <a:stretch>
            <a:fillRect/>
          </a:stretch>
        </p:blipFill>
        <p:spPr bwMode="auto">
          <a:xfrm>
            <a:off x="8032376" y="3498156"/>
            <a:ext cx="2213002" cy="1855113"/>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2710597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984738" y="884625"/>
            <a:ext cx="10339754" cy="1938992"/>
          </a:xfrm>
          <a:prstGeom prst="rect">
            <a:avLst/>
          </a:prstGeom>
        </p:spPr>
        <p:txBody>
          <a:bodyPr wrap="square">
            <a:spAutoFit/>
          </a:bodyPr>
          <a:lstStyle/>
          <a:p>
            <a:pPr algn="just">
              <a:defRPr/>
            </a:pPr>
            <a:endParaRPr lang="en-US" sz="2000" b="1" dirty="0">
              <a:solidFill>
                <a:srgbClr val="0070C0"/>
              </a:solidFill>
              <a:latin typeface="Calibri" pitchFamily="34" charset="0"/>
            </a:endParaRPr>
          </a:p>
          <a:p>
            <a:pPr algn="just">
              <a:buFont typeface="Wingdings" pitchFamily="2" charset="2"/>
              <a:buChar char="Ø"/>
            </a:pPr>
            <a:r>
              <a:rPr lang="en-US" sz="2000" b="1" dirty="0">
                <a:solidFill>
                  <a:srgbClr val="0070C0"/>
                </a:solidFill>
                <a:latin typeface="Calibri" pitchFamily="34" charset="0"/>
              </a:rPr>
              <a:t>User Frame </a:t>
            </a:r>
            <a:r>
              <a:rPr lang="en-US" sz="2000" dirty="0">
                <a:solidFill>
                  <a:srgbClr val="0070C0"/>
                </a:solidFill>
                <a:latin typeface="Calibri" pitchFamily="34" charset="0"/>
              </a:rPr>
              <a:t>:- The user frame by default has world frame as its reference. When the user frame is setup, all the positions are automatically recorded in the user frame in the program. User frame is setup so that its easy for the programmer to program with respect to the defined user frame and it eases re-teaching when the object is shifted without actually teaching all points. Up to 10 numbers of user frame can be set up. </a:t>
            </a:r>
            <a:endParaRPr lang="en-US" sz="2000" b="1" dirty="0">
              <a:solidFill>
                <a:srgbClr val="0070C0"/>
              </a:solidFill>
              <a:latin typeface="Calibri" pitchFamily="34" charset="0"/>
            </a:endParaRPr>
          </a:p>
        </p:txBody>
      </p:sp>
      <p:sp>
        <p:nvSpPr>
          <p:cNvPr id="16" name="Rectangle 15"/>
          <p:cNvSpPr/>
          <p:nvPr/>
        </p:nvSpPr>
        <p:spPr>
          <a:xfrm>
            <a:off x="5126929" y="392182"/>
            <a:ext cx="2055371" cy="492443"/>
          </a:xfrm>
          <a:prstGeom prst="rect">
            <a:avLst/>
          </a:prstGeom>
        </p:spPr>
        <p:txBody>
          <a:bodyPr wrap="none">
            <a:spAutoFit/>
          </a:bodyPr>
          <a:lstStyle/>
          <a:p>
            <a:pPr algn="ctr">
              <a:defRPr/>
            </a:pPr>
            <a:r>
              <a:rPr lang="en-US" sz="2600" b="1" dirty="0">
                <a:solidFill>
                  <a:srgbClr val="FF0000"/>
                </a:solidFill>
                <a:latin typeface="Calibri" pitchFamily="34" charset="0"/>
              </a:rPr>
              <a:t>USER FRAME </a:t>
            </a:r>
          </a:p>
        </p:txBody>
      </p:sp>
      <p:pic>
        <p:nvPicPr>
          <p:cNvPr id="104454" name="Picture 6"/>
          <p:cNvPicPr>
            <a:picLocks noChangeAspect="1" noChangeArrowheads="1"/>
          </p:cNvPicPr>
          <p:nvPr/>
        </p:nvPicPr>
        <p:blipFill>
          <a:blip r:embed="rId2" cstate="print"/>
          <a:srcRect/>
          <a:stretch>
            <a:fillRect/>
          </a:stretch>
        </p:blipFill>
        <p:spPr bwMode="auto">
          <a:xfrm>
            <a:off x="4159623" y="3014062"/>
            <a:ext cx="3596128" cy="3310282"/>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14450077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1531684" y="3705625"/>
            <a:ext cx="3490435" cy="2247580"/>
            <a:chOff x="240506" y="3473450"/>
            <a:chExt cx="3845943" cy="2476500"/>
          </a:xfrm>
        </p:grpSpPr>
        <p:grpSp>
          <p:nvGrpSpPr>
            <p:cNvPr id="97" name="Group 96"/>
            <p:cNvGrpSpPr/>
            <p:nvPr/>
          </p:nvGrpSpPr>
          <p:grpSpPr>
            <a:xfrm>
              <a:off x="240506" y="3473450"/>
              <a:ext cx="3733800" cy="2476500"/>
              <a:chOff x="240506" y="3473450"/>
              <a:chExt cx="3733800" cy="2476500"/>
            </a:xfrm>
          </p:grpSpPr>
          <p:grpSp>
            <p:nvGrpSpPr>
              <p:cNvPr id="95" name="Group 94"/>
              <p:cNvGrpSpPr/>
              <p:nvPr/>
            </p:nvGrpSpPr>
            <p:grpSpPr>
              <a:xfrm>
                <a:off x="240506" y="3473450"/>
                <a:ext cx="3733800" cy="2476500"/>
                <a:chOff x="240506" y="3473450"/>
                <a:chExt cx="3733800" cy="2476500"/>
              </a:xfrm>
            </p:grpSpPr>
            <p:grpSp>
              <p:nvGrpSpPr>
                <p:cNvPr id="27" name="Group 26"/>
                <p:cNvGrpSpPr/>
                <p:nvPr/>
              </p:nvGrpSpPr>
              <p:grpSpPr>
                <a:xfrm>
                  <a:off x="926306" y="3473450"/>
                  <a:ext cx="3048000" cy="2476500"/>
                  <a:chOff x="1154906" y="2101850"/>
                  <a:chExt cx="3048000" cy="2476500"/>
                </a:xfrm>
              </p:grpSpPr>
              <p:grpSp>
                <p:nvGrpSpPr>
                  <p:cNvPr id="26" name="Group 25"/>
                  <p:cNvGrpSpPr/>
                  <p:nvPr/>
                </p:nvGrpSpPr>
                <p:grpSpPr>
                  <a:xfrm>
                    <a:off x="1154906" y="2101850"/>
                    <a:ext cx="3048000" cy="2476500"/>
                    <a:chOff x="1154906" y="2101850"/>
                    <a:chExt cx="3048000" cy="2476500"/>
                  </a:xfrm>
                </p:grpSpPr>
                <p:pic>
                  <p:nvPicPr>
                    <p:cNvPr id="117762" name="Picture 2"/>
                    <p:cNvPicPr>
                      <a:picLocks noChangeAspect="1" noChangeArrowheads="1"/>
                    </p:cNvPicPr>
                    <p:nvPr/>
                  </p:nvPicPr>
                  <p:blipFill>
                    <a:blip r:embed="rId2" cstate="print"/>
                    <a:srcRect/>
                    <a:stretch>
                      <a:fillRect/>
                    </a:stretch>
                  </p:blipFill>
                  <p:spPr bwMode="auto">
                    <a:xfrm>
                      <a:off x="1154906" y="2254250"/>
                      <a:ext cx="2438400" cy="2324100"/>
                    </a:xfrm>
                    <a:prstGeom prst="rect">
                      <a:avLst/>
                    </a:prstGeom>
                    <a:noFill/>
                    <a:ln w="9525">
                      <a:noFill/>
                      <a:miter lim="800000"/>
                      <a:headEnd/>
                      <a:tailEnd/>
                    </a:ln>
                  </p:spPr>
                </p:pic>
                <p:grpSp>
                  <p:nvGrpSpPr>
                    <p:cNvPr id="13" name="Group 12"/>
                    <p:cNvGrpSpPr/>
                    <p:nvPr/>
                  </p:nvGrpSpPr>
                  <p:grpSpPr>
                    <a:xfrm>
                      <a:off x="3821906" y="2101850"/>
                      <a:ext cx="381000" cy="381000"/>
                      <a:chOff x="5193506" y="2482850"/>
                      <a:chExt cx="685800" cy="838200"/>
                    </a:xfrm>
                  </p:grpSpPr>
                  <p:cxnSp>
                    <p:nvCxnSpPr>
                      <p:cNvPr id="14" name="Straight Connector 13"/>
                      <p:cNvCxnSpPr/>
                      <p:nvPr/>
                    </p:nvCxnSpPr>
                    <p:spPr>
                      <a:xfrm rot="5400000">
                        <a:off x="4774406" y="2901950"/>
                        <a:ext cx="8382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93506" y="3321050"/>
                        <a:ext cx="6858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5400000" flipH="1" flipV="1">
                        <a:off x="5117306" y="2787650"/>
                        <a:ext cx="609600" cy="45720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521707">
                      <a:off x="3663888" y="3266464"/>
                      <a:ext cx="462502" cy="433630"/>
                      <a:chOff x="5193506" y="2482850"/>
                      <a:chExt cx="685800" cy="838200"/>
                    </a:xfrm>
                  </p:grpSpPr>
                  <p:cxnSp>
                    <p:nvCxnSpPr>
                      <p:cNvPr id="18" name="Straight Connector 17"/>
                      <p:cNvCxnSpPr/>
                      <p:nvPr/>
                    </p:nvCxnSpPr>
                    <p:spPr>
                      <a:xfrm rot="5400000">
                        <a:off x="4774406" y="2901950"/>
                        <a:ext cx="8382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193506" y="3321050"/>
                        <a:ext cx="6858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flipH="1" flipV="1">
                        <a:off x="5117306" y="2787650"/>
                        <a:ext cx="609600" cy="45720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1764506" y="3016250"/>
                    <a:ext cx="685800" cy="838200"/>
                    <a:chOff x="5193506" y="2482850"/>
                    <a:chExt cx="685800" cy="838200"/>
                  </a:xfrm>
                </p:grpSpPr>
                <p:cxnSp>
                  <p:nvCxnSpPr>
                    <p:cNvPr id="4" name="Straight Connector 3"/>
                    <p:cNvCxnSpPr/>
                    <p:nvPr/>
                  </p:nvCxnSpPr>
                  <p:spPr>
                    <a:xfrm rot="5400000">
                      <a:off x="4774406" y="2901950"/>
                      <a:ext cx="838200" cy="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193506" y="3321050"/>
                      <a:ext cx="685800" cy="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flipH="1" flipV="1">
                      <a:off x="5117306" y="2787650"/>
                      <a:ext cx="609600" cy="45720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grpSp>
            </p:grpSp>
            <p:sp>
              <p:nvSpPr>
                <p:cNvPr id="94" name="TextBox 93"/>
                <p:cNvSpPr txBox="1"/>
                <p:nvPr/>
              </p:nvSpPr>
              <p:spPr>
                <a:xfrm>
                  <a:off x="240506" y="4464050"/>
                  <a:ext cx="1220848" cy="286419"/>
                </a:xfrm>
                <a:prstGeom prst="rect">
                  <a:avLst/>
                </a:prstGeom>
                <a:noFill/>
              </p:spPr>
              <p:txBody>
                <a:bodyPr wrap="none" rtlCol="0">
                  <a:spAutoFit/>
                </a:bodyPr>
                <a:lstStyle/>
                <a:p>
                  <a:r>
                    <a:rPr lang="en-US" sz="1089" b="1" dirty="0"/>
                    <a:t>USER FRAME</a:t>
                  </a:r>
                </a:p>
              </p:txBody>
            </p:sp>
          </p:grpSp>
          <p:cxnSp>
            <p:nvCxnSpPr>
              <p:cNvPr id="93" name="Straight Connector 92"/>
              <p:cNvCxnSpPr/>
              <p:nvPr/>
            </p:nvCxnSpPr>
            <p:spPr>
              <a:xfrm flipV="1">
                <a:off x="1535906" y="3854450"/>
                <a:ext cx="2057400" cy="1371600"/>
              </a:xfrm>
              <a:prstGeom prst="line">
                <a:avLst/>
              </a:prstGeom>
              <a:ln>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1535906" y="4921250"/>
                <a:ext cx="1828800" cy="304800"/>
              </a:xfrm>
              <a:prstGeom prst="line">
                <a:avLst/>
              </a:prstGeom>
              <a:ln>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98" name="TextBox 97"/>
            <p:cNvSpPr txBox="1"/>
            <p:nvPr/>
          </p:nvSpPr>
          <p:spPr>
            <a:xfrm>
              <a:off x="3593306" y="4006850"/>
              <a:ext cx="493143" cy="286419"/>
            </a:xfrm>
            <a:prstGeom prst="rect">
              <a:avLst/>
            </a:prstGeom>
            <a:noFill/>
          </p:spPr>
          <p:txBody>
            <a:bodyPr wrap="none" rtlCol="0">
              <a:spAutoFit/>
            </a:bodyPr>
            <a:lstStyle/>
            <a:p>
              <a:r>
                <a:rPr lang="en-US" sz="1089" b="1" dirty="0"/>
                <a:t>P[1]</a:t>
              </a:r>
            </a:p>
          </p:txBody>
        </p:sp>
        <p:sp>
          <p:nvSpPr>
            <p:cNvPr id="99" name="TextBox 98"/>
            <p:cNvSpPr txBox="1"/>
            <p:nvPr/>
          </p:nvSpPr>
          <p:spPr>
            <a:xfrm>
              <a:off x="2983706" y="5149850"/>
              <a:ext cx="493143" cy="286419"/>
            </a:xfrm>
            <a:prstGeom prst="rect">
              <a:avLst/>
            </a:prstGeom>
            <a:noFill/>
          </p:spPr>
          <p:txBody>
            <a:bodyPr wrap="none" rtlCol="0">
              <a:spAutoFit/>
            </a:bodyPr>
            <a:lstStyle/>
            <a:p>
              <a:r>
                <a:rPr lang="en-US" sz="1089" b="1" dirty="0"/>
                <a:t>P[2]</a:t>
              </a:r>
            </a:p>
          </p:txBody>
        </p:sp>
      </p:grpSp>
      <p:grpSp>
        <p:nvGrpSpPr>
          <p:cNvPr id="105" name="Group 104"/>
          <p:cNvGrpSpPr/>
          <p:nvPr/>
        </p:nvGrpSpPr>
        <p:grpSpPr>
          <a:xfrm>
            <a:off x="5681063" y="3774782"/>
            <a:ext cx="3649869" cy="2109267"/>
            <a:chOff x="4888706" y="3625850"/>
            <a:chExt cx="4021615" cy="2324100"/>
          </a:xfrm>
        </p:grpSpPr>
        <p:grpSp>
          <p:nvGrpSpPr>
            <p:cNvPr id="103" name="Group 102"/>
            <p:cNvGrpSpPr/>
            <p:nvPr/>
          </p:nvGrpSpPr>
          <p:grpSpPr>
            <a:xfrm>
              <a:off x="4888706" y="3625850"/>
              <a:ext cx="4021615" cy="2324100"/>
              <a:chOff x="4888706" y="3625850"/>
              <a:chExt cx="4021615" cy="2324100"/>
            </a:xfrm>
          </p:grpSpPr>
          <p:grpSp>
            <p:nvGrpSpPr>
              <p:cNvPr id="89" name="Group 88"/>
              <p:cNvGrpSpPr/>
              <p:nvPr/>
            </p:nvGrpSpPr>
            <p:grpSpPr>
              <a:xfrm>
                <a:off x="4888706" y="3625850"/>
                <a:ext cx="4021615" cy="2324100"/>
                <a:chOff x="4507706" y="2787650"/>
                <a:chExt cx="4021615" cy="2324100"/>
              </a:xfrm>
            </p:grpSpPr>
            <p:cxnSp>
              <p:nvCxnSpPr>
                <p:cNvPr id="62" name="Straight Connector 61"/>
                <p:cNvCxnSpPr/>
                <p:nvPr/>
              </p:nvCxnSpPr>
              <p:spPr>
                <a:xfrm rot="5400000">
                  <a:off x="7289006" y="3483840"/>
                  <a:ext cx="3810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479506" y="3674340"/>
                  <a:ext cx="38100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flipH="1" flipV="1">
                  <a:off x="7467961" y="3408795"/>
                  <a:ext cx="277091" cy="25400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6921707">
                  <a:off x="7965161" y="4270918"/>
                  <a:ext cx="433630"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521707">
                  <a:off x="8066819" y="4565889"/>
                  <a:ext cx="462502" cy="0"/>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6921707" flipH="1" flipV="1">
                  <a:off x="8138273" y="4236218"/>
                  <a:ext cx="315367" cy="308335"/>
                </a:xfrm>
                <a:prstGeom prst="line">
                  <a:avLst/>
                </a:prstGeom>
                <a:ln w="63500">
                  <a:solidFill>
                    <a:srgbClr val="FF3300"/>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4507706" y="2787650"/>
                  <a:ext cx="2743200" cy="2324100"/>
                  <a:chOff x="1154906" y="2254250"/>
                  <a:chExt cx="2743200" cy="2324100"/>
                </a:xfrm>
              </p:grpSpPr>
              <p:pic>
                <p:nvPicPr>
                  <p:cNvPr id="74" name="Picture 2"/>
                  <p:cNvPicPr>
                    <a:picLocks noChangeAspect="1" noChangeArrowheads="1"/>
                  </p:cNvPicPr>
                  <p:nvPr/>
                </p:nvPicPr>
                <p:blipFill>
                  <a:blip r:embed="rId2" cstate="print"/>
                  <a:srcRect/>
                  <a:stretch>
                    <a:fillRect/>
                  </a:stretch>
                </p:blipFill>
                <p:spPr bwMode="auto">
                  <a:xfrm>
                    <a:off x="1154906" y="2254250"/>
                    <a:ext cx="2438400" cy="2324100"/>
                  </a:xfrm>
                  <a:prstGeom prst="rect">
                    <a:avLst/>
                  </a:prstGeom>
                  <a:noFill/>
                  <a:ln w="9525">
                    <a:noFill/>
                    <a:miter lim="800000"/>
                    <a:headEnd/>
                    <a:tailEnd/>
                  </a:ln>
                </p:spPr>
              </p:pic>
              <p:grpSp>
                <p:nvGrpSpPr>
                  <p:cNvPr id="70" name="Group 8"/>
                  <p:cNvGrpSpPr/>
                  <p:nvPr/>
                </p:nvGrpSpPr>
                <p:grpSpPr>
                  <a:xfrm>
                    <a:off x="3212306" y="2940050"/>
                    <a:ext cx="685800" cy="838200"/>
                    <a:chOff x="6641306" y="2406650"/>
                    <a:chExt cx="685800" cy="838200"/>
                  </a:xfrm>
                </p:grpSpPr>
                <p:cxnSp>
                  <p:nvCxnSpPr>
                    <p:cNvPr id="71" name="Straight Connector 3"/>
                    <p:cNvCxnSpPr/>
                    <p:nvPr/>
                  </p:nvCxnSpPr>
                  <p:spPr>
                    <a:xfrm rot="5400000">
                      <a:off x="6222206" y="2825750"/>
                      <a:ext cx="838200" cy="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641306" y="3244850"/>
                      <a:ext cx="685800" cy="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6565106" y="2711450"/>
                      <a:ext cx="609600" cy="457200"/>
                    </a:xfrm>
                    <a:prstGeom prst="line">
                      <a:avLst/>
                    </a:prstGeom>
                    <a:ln w="63500">
                      <a:solidFill>
                        <a:srgbClr val="00FFFF"/>
                      </a:solidFill>
                    </a:ln>
                  </p:spPr>
                  <p:style>
                    <a:lnRef idx="1">
                      <a:schemeClr val="accent1"/>
                    </a:lnRef>
                    <a:fillRef idx="0">
                      <a:schemeClr val="accent1"/>
                    </a:fillRef>
                    <a:effectRef idx="0">
                      <a:schemeClr val="accent1"/>
                    </a:effectRef>
                    <a:fontRef idx="minor">
                      <a:schemeClr val="tx1"/>
                    </a:fontRef>
                  </p:style>
                </p:cxnSp>
              </p:grpSp>
            </p:grpSp>
            <p:cxnSp>
              <p:nvCxnSpPr>
                <p:cNvPr id="87" name="Straight Connector 86"/>
                <p:cNvCxnSpPr/>
                <p:nvPr/>
              </p:nvCxnSpPr>
              <p:spPr>
                <a:xfrm>
                  <a:off x="6565106" y="4311650"/>
                  <a:ext cx="1524000" cy="152400"/>
                </a:xfrm>
                <a:prstGeom prst="line">
                  <a:avLst/>
                </a:prstGeom>
                <a:ln>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6565106" y="3625850"/>
                  <a:ext cx="914400" cy="685800"/>
                </a:xfrm>
                <a:prstGeom prst="line">
                  <a:avLst/>
                </a:prstGeom>
                <a:ln>
                  <a:solidFill>
                    <a:srgbClr val="FF0000"/>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sp>
            <p:nvSpPr>
              <p:cNvPr id="100" name="TextBox 99"/>
              <p:cNvSpPr txBox="1"/>
              <p:nvPr/>
            </p:nvSpPr>
            <p:spPr>
              <a:xfrm>
                <a:off x="7784306" y="4616450"/>
                <a:ext cx="493143" cy="286419"/>
              </a:xfrm>
              <a:prstGeom prst="rect">
                <a:avLst/>
              </a:prstGeom>
              <a:noFill/>
            </p:spPr>
            <p:txBody>
              <a:bodyPr wrap="none" rtlCol="0">
                <a:spAutoFit/>
              </a:bodyPr>
              <a:lstStyle/>
              <a:p>
                <a:r>
                  <a:rPr lang="en-US" sz="1089" b="1" dirty="0"/>
                  <a:t>P[1]</a:t>
                </a:r>
              </a:p>
            </p:txBody>
          </p:sp>
          <p:sp>
            <p:nvSpPr>
              <p:cNvPr id="101" name="TextBox 100"/>
              <p:cNvSpPr txBox="1"/>
              <p:nvPr/>
            </p:nvSpPr>
            <p:spPr>
              <a:xfrm>
                <a:off x="8165306" y="5530850"/>
                <a:ext cx="493143" cy="286419"/>
              </a:xfrm>
              <a:prstGeom prst="rect">
                <a:avLst/>
              </a:prstGeom>
              <a:noFill/>
            </p:spPr>
            <p:txBody>
              <a:bodyPr wrap="none" rtlCol="0">
                <a:spAutoFit/>
              </a:bodyPr>
              <a:lstStyle/>
              <a:p>
                <a:r>
                  <a:rPr lang="en-US" sz="1089" b="1" dirty="0"/>
                  <a:t>P[2]</a:t>
                </a:r>
              </a:p>
            </p:txBody>
          </p:sp>
        </p:grpSp>
        <p:sp>
          <p:nvSpPr>
            <p:cNvPr id="96" name="TextBox 95"/>
            <p:cNvSpPr txBox="1"/>
            <p:nvPr/>
          </p:nvSpPr>
          <p:spPr>
            <a:xfrm>
              <a:off x="6412706" y="5302249"/>
              <a:ext cx="1220847" cy="286419"/>
            </a:xfrm>
            <a:prstGeom prst="rect">
              <a:avLst/>
            </a:prstGeom>
            <a:noFill/>
          </p:spPr>
          <p:txBody>
            <a:bodyPr wrap="none" rtlCol="0">
              <a:spAutoFit/>
            </a:bodyPr>
            <a:lstStyle/>
            <a:p>
              <a:r>
                <a:rPr lang="en-US" sz="1089" b="1" dirty="0"/>
                <a:t>USER FRAME</a:t>
              </a:r>
            </a:p>
          </p:txBody>
        </p:sp>
      </p:grpSp>
      <p:sp>
        <p:nvSpPr>
          <p:cNvPr id="104" name="Rectangle 103"/>
          <p:cNvSpPr/>
          <p:nvPr/>
        </p:nvSpPr>
        <p:spPr>
          <a:xfrm>
            <a:off x="3191435" y="593592"/>
            <a:ext cx="6085755" cy="427489"/>
          </a:xfrm>
          <a:prstGeom prst="rect">
            <a:avLst/>
          </a:prstGeom>
        </p:spPr>
        <p:txBody>
          <a:bodyPr wrap="square">
            <a:spAutoFit/>
          </a:bodyPr>
          <a:lstStyle/>
          <a:p>
            <a:pPr marL="414955" indent="-414955" algn="ctr">
              <a:defRPr/>
            </a:pPr>
            <a:r>
              <a:rPr lang="en-US" sz="2178" b="1" dirty="0">
                <a:solidFill>
                  <a:srgbClr val="FF0000"/>
                </a:solidFill>
              </a:rPr>
              <a:t>Coordinates of the point from user frame.</a:t>
            </a:r>
          </a:p>
        </p:txBody>
      </p:sp>
      <p:pic>
        <p:nvPicPr>
          <p:cNvPr id="46" name="Picture 6"/>
          <p:cNvPicPr>
            <a:picLocks noChangeAspect="1" noChangeArrowheads="1"/>
          </p:cNvPicPr>
          <p:nvPr/>
        </p:nvPicPr>
        <p:blipFill>
          <a:blip r:embed="rId3" cstate="print"/>
          <a:srcRect/>
          <a:stretch>
            <a:fillRect/>
          </a:stretch>
        </p:blipFill>
        <p:spPr bwMode="auto">
          <a:xfrm>
            <a:off x="2015779" y="1285155"/>
            <a:ext cx="8272314" cy="968188"/>
          </a:xfrm>
          <a:prstGeom prst="rect">
            <a:avLst/>
          </a:prstGeom>
          <a:noFill/>
          <a:ln w="9525">
            <a:noFill/>
            <a:miter lim="800000"/>
            <a:headEnd/>
            <a:tailEnd/>
          </a:ln>
        </p:spPr>
      </p:pic>
      <p:grpSp>
        <p:nvGrpSpPr>
          <p:cNvPr id="49" name="Group 48"/>
          <p:cNvGrpSpPr/>
          <p:nvPr/>
        </p:nvGrpSpPr>
        <p:grpSpPr>
          <a:xfrm>
            <a:off x="1739154" y="2460812"/>
            <a:ext cx="7779609" cy="1106501"/>
            <a:chOff x="545306" y="2711450"/>
            <a:chExt cx="8571977" cy="1219200"/>
          </a:xfrm>
        </p:grpSpPr>
        <p:pic>
          <p:nvPicPr>
            <p:cNvPr id="120834" name="Picture 2"/>
            <p:cNvPicPr>
              <a:picLocks noChangeAspect="1" noChangeArrowheads="1"/>
            </p:cNvPicPr>
            <p:nvPr/>
          </p:nvPicPr>
          <p:blipFill>
            <a:blip r:embed="rId4" cstate="print"/>
            <a:srcRect/>
            <a:stretch>
              <a:fillRect/>
            </a:stretch>
          </p:blipFill>
          <p:spPr bwMode="auto">
            <a:xfrm>
              <a:off x="850105" y="2711450"/>
              <a:ext cx="8267178" cy="1143000"/>
            </a:xfrm>
            <a:prstGeom prst="rect">
              <a:avLst/>
            </a:prstGeom>
            <a:noFill/>
            <a:ln w="9525">
              <a:noFill/>
              <a:miter lim="800000"/>
              <a:headEnd/>
              <a:tailEnd/>
            </a:ln>
          </p:spPr>
        </p:pic>
        <p:sp>
          <p:nvSpPr>
            <p:cNvPr id="48" name="Rectangle 47"/>
            <p:cNvSpPr/>
            <p:nvPr/>
          </p:nvSpPr>
          <p:spPr>
            <a:xfrm>
              <a:off x="545306" y="3549650"/>
              <a:ext cx="685800" cy="381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Tree>
    <p:extLst>
      <p:ext uri="{BB962C8B-B14F-4D97-AF65-F5344CB8AC3E}">
        <p14:creationId xmlns:p14="http://schemas.microsoft.com/office/powerpoint/2010/main" xmlns="" val="111890973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851187" y="455280"/>
            <a:ext cx="2354491" cy="461665"/>
          </a:xfrm>
          <a:prstGeom prst="rect">
            <a:avLst/>
          </a:prstGeom>
        </p:spPr>
        <p:txBody>
          <a:bodyPr wrap="none">
            <a:spAutoFit/>
          </a:bodyPr>
          <a:lstStyle/>
          <a:p>
            <a:pPr marL="414955" indent="-414955"/>
            <a:r>
              <a:rPr lang="en-US" sz="2400" b="1" dirty="0" smtClean="0">
                <a:solidFill>
                  <a:srgbClr val="FF0000"/>
                </a:solidFill>
                <a:latin typeface="Calibri" panose="020F0502020204030204" pitchFamily="34" charset="0"/>
                <a:cs typeface="Calibri" panose="020F0502020204030204" pitchFamily="34" charset="0"/>
              </a:rPr>
              <a:t>CONFIGURATION</a:t>
            </a:r>
            <a:endParaRPr lang="en-US" sz="2400" b="1" dirty="0">
              <a:solidFill>
                <a:srgbClr val="FF0000"/>
              </a:solidFill>
              <a:latin typeface="Calibri" panose="020F0502020204030204" pitchFamily="34" charset="0"/>
              <a:cs typeface="Calibri" panose="020F0502020204030204" pitchFamily="34" charset="0"/>
            </a:endParaRPr>
          </a:p>
        </p:txBody>
      </p:sp>
      <p:grpSp>
        <p:nvGrpSpPr>
          <p:cNvPr id="43" name="Group 42"/>
          <p:cNvGrpSpPr/>
          <p:nvPr/>
        </p:nvGrpSpPr>
        <p:grpSpPr>
          <a:xfrm>
            <a:off x="2066507" y="2704563"/>
            <a:ext cx="3038296" cy="2921912"/>
            <a:chOff x="1764506" y="1492250"/>
            <a:chExt cx="2514600" cy="2209800"/>
          </a:xfrm>
        </p:grpSpPr>
        <p:grpSp>
          <p:nvGrpSpPr>
            <p:cNvPr id="39" name="Group 38"/>
            <p:cNvGrpSpPr/>
            <p:nvPr/>
          </p:nvGrpSpPr>
          <p:grpSpPr>
            <a:xfrm>
              <a:off x="1764506" y="1492250"/>
              <a:ext cx="2514600" cy="2209800"/>
              <a:chOff x="1764506" y="1111250"/>
              <a:chExt cx="2895600" cy="2590800"/>
            </a:xfrm>
          </p:grpSpPr>
          <p:sp>
            <p:nvSpPr>
              <p:cNvPr id="32" name="Rounded Rectangle 31"/>
              <p:cNvSpPr/>
              <p:nvPr/>
            </p:nvSpPr>
            <p:spPr>
              <a:xfrm rot="20783815">
                <a:off x="2475270" y="2943959"/>
                <a:ext cx="1598494" cy="375063"/>
              </a:xfrm>
              <a:prstGeom prst="roundRect">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23" name="Group 22"/>
              <p:cNvGrpSpPr/>
              <p:nvPr/>
            </p:nvGrpSpPr>
            <p:grpSpPr>
              <a:xfrm>
                <a:off x="1764506" y="1111250"/>
                <a:ext cx="2895600" cy="2590800"/>
                <a:chOff x="1764506" y="1111250"/>
                <a:chExt cx="2895600" cy="2590800"/>
              </a:xfrm>
            </p:grpSpPr>
            <p:sp>
              <p:nvSpPr>
                <p:cNvPr id="16" name="Rectangle 15"/>
                <p:cNvSpPr/>
                <p:nvPr/>
              </p:nvSpPr>
              <p:spPr>
                <a:xfrm>
                  <a:off x="1764506" y="3321050"/>
                  <a:ext cx="1295400" cy="381000"/>
                </a:xfrm>
                <a:prstGeom prst="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7" name="Oval 16"/>
                <p:cNvSpPr/>
                <p:nvPr/>
              </p:nvSpPr>
              <p:spPr>
                <a:xfrm>
                  <a:off x="2145506" y="3016250"/>
                  <a:ext cx="533400" cy="533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8" name="Rounded Rectangle 17"/>
                <p:cNvSpPr/>
                <p:nvPr/>
              </p:nvSpPr>
              <p:spPr>
                <a:xfrm rot="17009462">
                  <a:off x="1774236" y="2303723"/>
                  <a:ext cx="1752600" cy="304800"/>
                </a:xfrm>
                <a:prstGeom prst="round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9" name="Oval 18"/>
                <p:cNvSpPr/>
                <p:nvPr/>
              </p:nvSpPr>
              <p:spPr>
                <a:xfrm>
                  <a:off x="2602706" y="1339850"/>
                  <a:ext cx="533400" cy="533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0" name="Rounded Rectangle 19"/>
                <p:cNvSpPr/>
                <p:nvPr/>
              </p:nvSpPr>
              <p:spPr>
                <a:xfrm rot="21114600">
                  <a:off x="2767831" y="1309254"/>
                  <a:ext cx="1752600" cy="304800"/>
                </a:xfrm>
                <a:prstGeom prst="round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1" name="Oval 20"/>
                <p:cNvSpPr/>
                <p:nvPr/>
              </p:nvSpPr>
              <p:spPr>
                <a:xfrm>
                  <a:off x="4126706" y="1111250"/>
                  <a:ext cx="533400" cy="533400"/>
                </a:xfrm>
                <a:prstGeom prst="ellipse">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34" name="Rounded Rectangle 33"/>
              <p:cNvSpPr/>
              <p:nvPr/>
            </p:nvSpPr>
            <p:spPr>
              <a:xfrm rot="17304890">
                <a:off x="3514691" y="2323143"/>
                <a:ext cx="1337248" cy="316600"/>
              </a:xfrm>
              <a:prstGeom prst="roundRect">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3" name="Oval 32"/>
              <p:cNvSpPr/>
              <p:nvPr/>
            </p:nvSpPr>
            <p:spPr>
              <a:xfrm>
                <a:off x="3708688" y="2711450"/>
                <a:ext cx="533400" cy="533400"/>
              </a:xfrm>
              <a:prstGeom prst="ellipse">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5" name="Oval 34"/>
              <p:cNvSpPr/>
              <p:nvPr/>
            </p:nvSpPr>
            <p:spPr>
              <a:xfrm>
                <a:off x="4126706" y="1644650"/>
                <a:ext cx="533400" cy="533400"/>
              </a:xfrm>
              <a:prstGeom prst="ellipse">
                <a:avLst/>
              </a:prstGeom>
              <a:solidFill>
                <a:srgbClr val="FFFF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36" name="5-Point Star 35"/>
            <p:cNvSpPr/>
            <p:nvPr/>
          </p:nvSpPr>
          <p:spPr>
            <a:xfrm>
              <a:off x="3898106" y="1797050"/>
              <a:ext cx="304800" cy="228600"/>
            </a:xfrm>
            <a:prstGeom prst="star5">
              <a:avLst/>
            </a:prstGeom>
            <a:solidFill>
              <a:srgbClr val="00FFFF"/>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41" name="TextBox 40"/>
          <p:cNvSpPr txBox="1"/>
          <p:nvPr/>
        </p:nvSpPr>
        <p:spPr>
          <a:xfrm>
            <a:off x="7672842" y="6097067"/>
            <a:ext cx="2397516" cy="400110"/>
          </a:xfrm>
          <a:prstGeom prst="rect">
            <a:avLst/>
          </a:prstGeom>
          <a:noFill/>
        </p:spPr>
        <p:txBody>
          <a:bodyPr wrap="none" rtlCol="0">
            <a:spAutoFit/>
          </a:bodyPr>
          <a:lstStyle/>
          <a:p>
            <a:r>
              <a:rPr lang="en-US" sz="2000" b="1" dirty="0">
                <a:solidFill>
                  <a:srgbClr val="0070C0"/>
                </a:solidFill>
                <a:latin typeface="Calibri" panose="020F0502020204030204" pitchFamily="34" charset="0"/>
                <a:cs typeface="Calibri" panose="020F0502020204030204" pitchFamily="34" charset="0"/>
              </a:rPr>
              <a:t>SINGULARITY ERROR</a:t>
            </a:r>
          </a:p>
        </p:txBody>
      </p:sp>
      <p:pic>
        <p:nvPicPr>
          <p:cNvPr id="22" name="Picture 2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585069" y="2291349"/>
            <a:ext cx="4167584" cy="3637632"/>
          </a:xfrm>
          <a:prstGeom prst="rect">
            <a:avLst/>
          </a:prstGeom>
        </p:spPr>
      </p:pic>
      <p:grpSp>
        <p:nvGrpSpPr>
          <p:cNvPr id="25" name="Group 24"/>
          <p:cNvGrpSpPr/>
          <p:nvPr/>
        </p:nvGrpSpPr>
        <p:grpSpPr>
          <a:xfrm>
            <a:off x="2565588" y="1239173"/>
            <a:ext cx="7261412" cy="829876"/>
            <a:chOff x="1834067" y="1084425"/>
            <a:chExt cx="7261412" cy="829876"/>
          </a:xfrm>
        </p:grpSpPr>
        <p:grpSp>
          <p:nvGrpSpPr>
            <p:cNvPr id="44" name="Group 43"/>
            <p:cNvGrpSpPr/>
            <p:nvPr/>
          </p:nvGrpSpPr>
          <p:grpSpPr>
            <a:xfrm>
              <a:off x="1834067" y="1084425"/>
              <a:ext cx="7261412" cy="829876"/>
              <a:chOff x="545306" y="2711450"/>
              <a:chExt cx="8571977" cy="1219200"/>
            </a:xfrm>
          </p:grpSpPr>
          <p:pic>
            <p:nvPicPr>
              <p:cNvPr id="45" name="Picture 2"/>
              <p:cNvPicPr>
                <a:picLocks noChangeAspect="1" noChangeArrowheads="1"/>
              </p:cNvPicPr>
              <p:nvPr/>
            </p:nvPicPr>
            <p:blipFill>
              <a:blip r:embed="rId3" cstate="print"/>
              <a:srcRect/>
              <a:stretch>
                <a:fillRect/>
              </a:stretch>
            </p:blipFill>
            <p:spPr bwMode="auto">
              <a:xfrm>
                <a:off x="850105" y="2711450"/>
                <a:ext cx="8267178" cy="1143000"/>
              </a:xfrm>
              <a:prstGeom prst="rect">
                <a:avLst/>
              </a:prstGeom>
              <a:noFill/>
              <a:ln w="9525">
                <a:noFill/>
                <a:miter lim="800000"/>
                <a:headEnd/>
                <a:tailEnd/>
              </a:ln>
            </p:spPr>
          </p:pic>
          <p:sp>
            <p:nvSpPr>
              <p:cNvPr id="50" name="Rectangle 49"/>
              <p:cNvSpPr/>
              <p:nvPr/>
            </p:nvSpPr>
            <p:spPr>
              <a:xfrm>
                <a:off x="545306" y="3549650"/>
                <a:ext cx="685800" cy="381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sp>
          <p:nvSpPr>
            <p:cNvPr id="24" name="Rounded Rectangle 23"/>
            <p:cNvSpPr/>
            <p:nvPr/>
          </p:nvSpPr>
          <p:spPr>
            <a:xfrm>
              <a:off x="5607940" y="1278576"/>
              <a:ext cx="2828911" cy="27569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3226161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852138" y="1567726"/>
            <a:ext cx="10346502" cy="4648616"/>
            <a:chOff x="852138" y="1567726"/>
            <a:chExt cx="10346502" cy="4648616"/>
          </a:xfrm>
        </p:grpSpPr>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634620" y="1567726"/>
              <a:ext cx="3555565" cy="388918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237135" y="1605805"/>
              <a:ext cx="3410463" cy="3813025"/>
            </a:xfrm>
            <a:prstGeom prst="rect">
              <a:avLst/>
            </a:prstGeom>
          </p:spPr>
        </p:pic>
        <p:sp>
          <p:nvSpPr>
            <p:cNvPr id="11" name="TextBox 10"/>
            <p:cNvSpPr txBox="1"/>
            <p:nvPr/>
          </p:nvSpPr>
          <p:spPr>
            <a:xfrm>
              <a:off x="852138" y="5847010"/>
              <a:ext cx="4338047" cy="369332"/>
            </a:xfrm>
            <a:prstGeom prst="rect">
              <a:avLst/>
            </a:prstGeom>
            <a:noFill/>
          </p:spPr>
          <p:txBody>
            <a:bodyPr wrap="none" rtlCol="0">
              <a:spAutoFit/>
            </a:bodyPr>
            <a:lstStyle/>
            <a:p>
              <a:r>
                <a:rPr lang="en-US" b="1" dirty="0" smtClean="0">
                  <a:latin typeface="Calibri" panose="020F0502020204030204" pitchFamily="34" charset="0"/>
                  <a:cs typeface="Calibri" panose="020F0502020204030204" pitchFamily="34" charset="0"/>
                </a:rPr>
                <a:t>J1 = 0 , J2 = 0 , J3 = 0 , J4 = 0 , J5 = -90, J6 = 0</a:t>
              </a:r>
              <a:endParaRPr lang="en-IN" b="1" dirty="0">
                <a:latin typeface="Calibri" panose="020F0502020204030204" pitchFamily="34" charset="0"/>
                <a:cs typeface="Calibri" panose="020F0502020204030204" pitchFamily="34" charset="0"/>
              </a:endParaRPr>
            </a:p>
          </p:txBody>
        </p:sp>
        <p:sp>
          <p:nvSpPr>
            <p:cNvPr id="12" name="TextBox 11"/>
            <p:cNvSpPr txBox="1"/>
            <p:nvPr/>
          </p:nvSpPr>
          <p:spPr>
            <a:xfrm>
              <a:off x="6463048" y="5847010"/>
              <a:ext cx="4735592" cy="369332"/>
            </a:xfrm>
            <a:prstGeom prst="rect">
              <a:avLst/>
            </a:prstGeom>
            <a:noFill/>
          </p:spPr>
          <p:txBody>
            <a:bodyPr wrap="none" rtlCol="0">
              <a:spAutoFit/>
            </a:bodyPr>
            <a:lstStyle/>
            <a:p>
              <a:r>
                <a:rPr lang="en-US" b="1" dirty="0" smtClean="0">
                  <a:latin typeface="Calibri" panose="020F0502020204030204" pitchFamily="34" charset="0"/>
                  <a:cs typeface="Calibri" panose="020F0502020204030204" pitchFamily="34" charset="0"/>
                </a:rPr>
                <a:t>J1 = 0 , J2 = 0 , J3 = 0 , J4 = 179 , J5 = 90, J6 = 179</a:t>
              </a:r>
              <a:endParaRPr lang="en-IN" b="1" dirty="0">
                <a:latin typeface="Calibri" panose="020F0502020204030204" pitchFamily="34" charset="0"/>
                <a:cs typeface="Calibri" panose="020F0502020204030204" pitchFamily="34" charset="0"/>
              </a:endParaRPr>
            </a:p>
          </p:txBody>
        </p:sp>
        <p:sp>
          <p:nvSpPr>
            <p:cNvPr id="13" name="Rectangle 12"/>
            <p:cNvSpPr/>
            <p:nvPr/>
          </p:nvSpPr>
          <p:spPr>
            <a:xfrm>
              <a:off x="4185634" y="5203065"/>
              <a:ext cx="1004551" cy="2538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9894773" y="5213567"/>
              <a:ext cx="1004551" cy="2538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Rectangle 15"/>
          <p:cNvSpPr/>
          <p:nvPr/>
        </p:nvSpPr>
        <p:spPr>
          <a:xfrm>
            <a:off x="2711729" y="1002349"/>
            <a:ext cx="1401346" cy="400110"/>
          </a:xfrm>
          <a:prstGeom prst="rect">
            <a:avLst/>
          </a:prstGeom>
        </p:spPr>
        <p:txBody>
          <a:bodyPr wrap="none">
            <a:spAutoFit/>
          </a:bodyPr>
          <a:lstStyle/>
          <a:p>
            <a:r>
              <a:rPr lang="en-US" sz="2000" b="1" dirty="0" smtClean="0">
                <a:solidFill>
                  <a:srgbClr val="0070C0"/>
                </a:solidFill>
                <a:latin typeface="Calibri" pitchFamily="34" charset="0"/>
              </a:rPr>
              <a:t>NO FLIP (N)</a:t>
            </a:r>
            <a:endParaRPr lang="en-IN" sz="2000" dirty="0"/>
          </a:p>
        </p:txBody>
      </p:sp>
      <p:sp>
        <p:nvSpPr>
          <p:cNvPr id="17" name="Rectangle 16"/>
          <p:cNvSpPr/>
          <p:nvPr/>
        </p:nvSpPr>
        <p:spPr>
          <a:xfrm>
            <a:off x="8508869" y="1002349"/>
            <a:ext cx="950901" cy="400110"/>
          </a:xfrm>
          <a:prstGeom prst="rect">
            <a:avLst/>
          </a:prstGeom>
        </p:spPr>
        <p:txBody>
          <a:bodyPr wrap="none">
            <a:spAutoFit/>
          </a:bodyPr>
          <a:lstStyle/>
          <a:p>
            <a:r>
              <a:rPr lang="en-US" sz="2000" b="1" dirty="0" smtClean="0">
                <a:solidFill>
                  <a:srgbClr val="0070C0"/>
                </a:solidFill>
                <a:latin typeface="Calibri" pitchFamily="34" charset="0"/>
              </a:rPr>
              <a:t>FLIP (F)</a:t>
            </a:r>
            <a:endParaRPr lang="en-IN" sz="2000" dirty="0"/>
          </a:p>
        </p:txBody>
      </p:sp>
    </p:spTree>
    <p:extLst>
      <p:ext uri="{BB962C8B-B14F-4D97-AF65-F5344CB8AC3E}">
        <p14:creationId xmlns:p14="http://schemas.microsoft.com/office/powerpoint/2010/main" xmlns="" val="3838469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31359" y="1131138"/>
            <a:ext cx="9627968" cy="4465064"/>
            <a:chOff x="1598784" y="1002349"/>
            <a:chExt cx="9627968" cy="4465064"/>
          </a:xfrm>
        </p:grpSpPr>
        <p:pic>
          <p:nvPicPr>
            <p:cNvPr id="2" name="Picture 1"/>
            <p:cNvPicPr>
              <a:picLocks noChangeAspect="1"/>
            </p:cNvPicPr>
            <p:nvPr/>
          </p:nvPicPr>
          <p:blipFill>
            <a:blip r:embed="rId2" cstate="print"/>
            <a:stretch>
              <a:fillRect/>
            </a:stretch>
          </p:blipFill>
          <p:spPr>
            <a:xfrm>
              <a:off x="1598784" y="1146645"/>
              <a:ext cx="4426383" cy="4272185"/>
            </a:xfrm>
            <a:prstGeom prst="rect">
              <a:avLst/>
            </a:prstGeom>
          </p:spPr>
        </p:pic>
        <p:sp>
          <p:nvSpPr>
            <p:cNvPr id="16" name="Rectangle 15"/>
            <p:cNvSpPr/>
            <p:nvPr/>
          </p:nvSpPr>
          <p:spPr>
            <a:xfrm>
              <a:off x="2711729" y="1002349"/>
              <a:ext cx="872355" cy="400110"/>
            </a:xfrm>
            <a:prstGeom prst="rect">
              <a:avLst/>
            </a:prstGeom>
          </p:spPr>
          <p:txBody>
            <a:bodyPr wrap="none">
              <a:spAutoFit/>
            </a:bodyPr>
            <a:lstStyle/>
            <a:p>
              <a:r>
                <a:rPr lang="en-US" sz="2000" b="1" dirty="0" smtClean="0">
                  <a:solidFill>
                    <a:srgbClr val="0070C0"/>
                  </a:solidFill>
                  <a:latin typeface="Calibri" pitchFamily="34" charset="0"/>
                </a:rPr>
                <a:t>UP (U)</a:t>
              </a:r>
              <a:endParaRPr lang="en-IN" sz="2000" dirty="0"/>
            </a:p>
          </p:txBody>
        </p:sp>
        <p:pic>
          <p:nvPicPr>
            <p:cNvPr id="3" name="Picture 2"/>
            <p:cNvPicPr>
              <a:picLocks noChangeAspect="1"/>
            </p:cNvPicPr>
            <p:nvPr/>
          </p:nvPicPr>
          <p:blipFill>
            <a:blip r:embed="rId3" cstate="print"/>
            <a:stretch>
              <a:fillRect/>
            </a:stretch>
          </p:blipFill>
          <p:spPr>
            <a:xfrm>
              <a:off x="6741886" y="1156096"/>
              <a:ext cx="4484866" cy="4311317"/>
            </a:xfrm>
            <a:prstGeom prst="rect">
              <a:avLst/>
            </a:prstGeom>
          </p:spPr>
        </p:pic>
        <p:sp>
          <p:nvSpPr>
            <p:cNvPr id="17" name="Rectangle 16"/>
            <p:cNvSpPr/>
            <p:nvPr/>
          </p:nvSpPr>
          <p:spPr>
            <a:xfrm>
              <a:off x="8508869" y="1002349"/>
              <a:ext cx="1297215" cy="400110"/>
            </a:xfrm>
            <a:prstGeom prst="rect">
              <a:avLst/>
            </a:prstGeom>
          </p:spPr>
          <p:txBody>
            <a:bodyPr wrap="none">
              <a:spAutoFit/>
            </a:bodyPr>
            <a:lstStyle/>
            <a:p>
              <a:r>
                <a:rPr lang="en-US" sz="2000" b="1" dirty="0" smtClean="0">
                  <a:solidFill>
                    <a:srgbClr val="0070C0"/>
                  </a:solidFill>
                  <a:latin typeface="Calibri" pitchFamily="34" charset="0"/>
                </a:rPr>
                <a:t>DOWN (D)</a:t>
              </a:r>
              <a:endParaRPr lang="en-IN" sz="2000" dirty="0"/>
            </a:p>
          </p:txBody>
        </p:sp>
        <p:sp>
          <p:nvSpPr>
            <p:cNvPr id="18" name="Rectangle 17"/>
            <p:cNvSpPr/>
            <p:nvPr/>
          </p:nvSpPr>
          <p:spPr>
            <a:xfrm>
              <a:off x="7686541" y="1782056"/>
              <a:ext cx="2436253" cy="21416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2049782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01963" y="632383"/>
            <a:ext cx="8916731" cy="5800725"/>
            <a:chOff x="1601963" y="632383"/>
            <a:chExt cx="8916731" cy="5800725"/>
          </a:xfrm>
        </p:grpSpPr>
        <p:pic>
          <p:nvPicPr>
            <p:cNvPr id="5" name="Picture 4"/>
            <p:cNvPicPr>
              <a:picLocks noChangeAspect="1"/>
            </p:cNvPicPr>
            <p:nvPr/>
          </p:nvPicPr>
          <p:blipFill>
            <a:blip r:embed="rId2" cstate="print"/>
            <a:stretch>
              <a:fillRect/>
            </a:stretch>
          </p:blipFill>
          <p:spPr>
            <a:xfrm>
              <a:off x="1601963" y="632383"/>
              <a:ext cx="2524125" cy="5800725"/>
            </a:xfrm>
            <a:prstGeom prst="rect">
              <a:avLst/>
            </a:prstGeom>
          </p:spPr>
        </p:pic>
        <p:sp>
          <p:nvSpPr>
            <p:cNvPr id="16" name="Rectangle 15"/>
            <p:cNvSpPr/>
            <p:nvPr/>
          </p:nvSpPr>
          <p:spPr>
            <a:xfrm>
              <a:off x="3523406" y="1569885"/>
              <a:ext cx="958468" cy="400110"/>
            </a:xfrm>
            <a:prstGeom prst="rect">
              <a:avLst/>
            </a:prstGeom>
          </p:spPr>
          <p:txBody>
            <a:bodyPr wrap="none">
              <a:spAutoFit/>
            </a:bodyPr>
            <a:lstStyle/>
            <a:p>
              <a:r>
                <a:rPr lang="en-US" sz="2000" b="1" dirty="0" smtClean="0">
                  <a:solidFill>
                    <a:srgbClr val="0070C0"/>
                  </a:solidFill>
                  <a:latin typeface="Calibri" pitchFamily="34" charset="0"/>
                </a:rPr>
                <a:t>TOP (T)</a:t>
              </a:r>
              <a:endParaRPr lang="en-IN" sz="2000" dirty="0"/>
            </a:p>
          </p:txBody>
        </p:sp>
        <p:pic>
          <p:nvPicPr>
            <p:cNvPr id="6" name="Picture 5"/>
            <p:cNvPicPr>
              <a:picLocks noChangeAspect="1"/>
            </p:cNvPicPr>
            <p:nvPr/>
          </p:nvPicPr>
          <p:blipFill>
            <a:blip r:embed="rId3" cstate="print"/>
            <a:stretch>
              <a:fillRect/>
            </a:stretch>
          </p:blipFill>
          <p:spPr>
            <a:xfrm>
              <a:off x="6517347" y="870508"/>
              <a:ext cx="2495550" cy="5562600"/>
            </a:xfrm>
            <a:prstGeom prst="rect">
              <a:avLst/>
            </a:prstGeom>
          </p:spPr>
        </p:pic>
        <p:sp>
          <p:nvSpPr>
            <p:cNvPr id="17" name="Rectangle 16"/>
            <p:cNvSpPr/>
            <p:nvPr/>
          </p:nvSpPr>
          <p:spPr>
            <a:xfrm>
              <a:off x="9012897" y="1569885"/>
              <a:ext cx="1505797" cy="400110"/>
            </a:xfrm>
            <a:prstGeom prst="rect">
              <a:avLst/>
            </a:prstGeom>
          </p:spPr>
          <p:txBody>
            <a:bodyPr wrap="none">
              <a:spAutoFit/>
            </a:bodyPr>
            <a:lstStyle/>
            <a:p>
              <a:r>
                <a:rPr lang="en-US" sz="2000" b="1" dirty="0" smtClean="0">
                  <a:solidFill>
                    <a:srgbClr val="0070C0"/>
                  </a:solidFill>
                  <a:latin typeface="Calibri" pitchFamily="34" charset="0"/>
                </a:rPr>
                <a:t>BOTTOM (B)</a:t>
              </a:r>
              <a:endParaRPr lang="en-IN" sz="2000" dirty="0"/>
            </a:p>
          </p:txBody>
        </p:sp>
      </p:grpSp>
    </p:spTree>
    <p:extLst>
      <p:ext uri="{BB962C8B-B14F-4D97-AF65-F5344CB8AC3E}">
        <p14:creationId xmlns:p14="http://schemas.microsoft.com/office/powerpoint/2010/main" xmlns="" val="4205333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01671" y="386122"/>
            <a:ext cx="3665284" cy="584775"/>
          </a:xfrm>
          <a:prstGeom prst="rect">
            <a:avLst/>
          </a:prstGeom>
        </p:spPr>
        <p:txBody>
          <a:bodyPr wrap="square">
            <a:spAutoFit/>
          </a:bodyPr>
          <a:lstStyle/>
          <a:p>
            <a:pPr algn="ctr">
              <a:defRPr/>
            </a:pPr>
            <a:r>
              <a:rPr lang="en-US" sz="3200" b="1" dirty="0">
                <a:solidFill>
                  <a:srgbClr val="FF0000"/>
                </a:solidFill>
                <a:latin typeface="Calibri" pitchFamily="34" charset="0"/>
              </a:rPr>
              <a:t>EDIT COMMANDS</a:t>
            </a:r>
          </a:p>
        </p:txBody>
      </p:sp>
      <p:sp>
        <p:nvSpPr>
          <p:cNvPr id="5" name="TextBox 4"/>
          <p:cNvSpPr txBox="1"/>
          <p:nvPr/>
        </p:nvSpPr>
        <p:spPr>
          <a:xfrm>
            <a:off x="1281687" y="1442266"/>
            <a:ext cx="9381623" cy="2554545"/>
          </a:xfrm>
          <a:prstGeom prst="rect">
            <a:avLst/>
          </a:prstGeom>
          <a:noFill/>
        </p:spPr>
        <p:txBody>
          <a:bodyPr wrap="square" rtlCol="0">
            <a:spAutoFit/>
          </a:bodyPr>
          <a:lstStyle/>
          <a:p>
            <a:pPr algn="just">
              <a:buFont typeface="Wingdings" pitchFamily="2" charset="2"/>
              <a:buChar char="Ø"/>
            </a:pPr>
            <a:r>
              <a:rPr lang="en-US" sz="2000" b="1" dirty="0">
                <a:solidFill>
                  <a:srgbClr val="0070C0"/>
                </a:solidFill>
                <a:latin typeface="Calibri" pitchFamily="34" charset="0"/>
              </a:rPr>
              <a:t> INSERT  :- To Insert lines </a:t>
            </a:r>
          </a:p>
          <a:p>
            <a:pPr algn="just">
              <a:buFont typeface="Wingdings" pitchFamily="2" charset="2"/>
              <a:buChar char="Ø"/>
            </a:pPr>
            <a:r>
              <a:rPr lang="en-US" sz="2000" b="1" dirty="0">
                <a:solidFill>
                  <a:srgbClr val="0070C0"/>
                </a:solidFill>
                <a:latin typeface="Calibri" pitchFamily="34" charset="0"/>
              </a:rPr>
              <a:t> DELETE  :- To delete a single or many lines</a:t>
            </a:r>
          </a:p>
          <a:p>
            <a:pPr algn="just">
              <a:buFont typeface="Wingdings" pitchFamily="2" charset="2"/>
              <a:buChar char="Ø"/>
            </a:pPr>
            <a:r>
              <a:rPr lang="en-US" sz="2000" b="1" dirty="0">
                <a:solidFill>
                  <a:srgbClr val="0070C0"/>
                </a:solidFill>
                <a:latin typeface="Calibri" pitchFamily="34" charset="0"/>
              </a:rPr>
              <a:t> COPY :- To copy lines</a:t>
            </a:r>
          </a:p>
          <a:p>
            <a:pPr algn="just">
              <a:buFont typeface="Wingdings" pitchFamily="2" charset="2"/>
              <a:buChar char="Ø"/>
            </a:pPr>
            <a:r>
              <a:rPr lang="en-US" sz="2000" b="1" dirty="0">
                <a:solidFill>
                  <a:srgbClr val="0070C0"/>
                </a:solidFill>
                <a:latin typeface="Calibri" pitchFamily="34" charset="0"/>
              </a:rPr>
              <a:t> FIND :- To look for some instructions, I/O’s etc.</a:t>
            </a:r>
          </a:p>
          <a:p>
            <a:pPr algn="just">
              <a:buFont typeface="Wingdings" pitchFamily="2" charset="2"/>
              <a:buChar char="Ø"/>
            </a:pPr>
            <a:r>
              <a:rPr lang="en-US" sz="2000" b="1" dirty="0">
                <a:solidFill>
                  <a:srgbClr val="0070C0"/>
                </a:solidFill>
                <a:latin typeface="Calibri" pitchFamily="34" charset="0"/>
              </a:rPr>
              <a:t> REPLACE :- To replace some instructions</a:t>
            </a:r>
          </a:p>
          <a:p>
            <a:pPr algn="just">
              <a:buFont typeface="Wingdings" pitchFamily="2" charset="2"/>
              <a:buChar char="Ø"/>
            </a:pPr>
            <a:r>
              <a:rPr lang="en-US" sz="2000" b="1" dirty="0">
                <a:solidFill>
                  <a:srgbClr val="0070C0"/>
                </a:solidFill>
                <a:latin typeface="Calibri" pitchFamily="34" charset="0"/>
              </a:rPr>
              <a:t> RENUMBER :- To renumber all the Positions</a:t>
            </a:r>
          </a:p>
          <a:p>
            <a:pPr algn="just">
              <a:buFont typeface="Wingdings" pitchFamily="2" charset="2"/>
              <a:buChar char="Ø"/>
            </a:pPr>
            <a:r>
              <a:rPr lang="en-US" sz="2000" b="1" dirty="0">
                <a:solidFill>
                  <a:srgbClr val="0070C0"/>
                </a:solidFill>
                <a:latin typeface="Calibri" pitchFamily="34" charset="0"/>
              </a:rPr>
              <a:t> COMMENT :- To hide or unhide the comments associated with each points or I/O’s.</a:t>
            </a:r>
          </a:p>
          <a:p>
            <a:pPr algn="just">
              <a:buFont typeface="Wingdings" pitchFamily="2" charset="2"/>
              <a:buChar char="Ø"/>
            </a:pPr>
            <a:r>
              <a:rPr lang="en-US" sz="2000" b="1" dirty="0">
                <a:solidFill>
                  <a:srgbClr val="0070C0"/>
                </a:solidFill>
                <a:latin typeface="Calibri" pitchFamily="34" charset="0"/>
              </a:rPr>
              <a:t> UNDO :- Can only be used once</a:t>
            </a:r>
            <a:r>
              <a:rPr lang="en-US" sz="2000" b="1" dirty="0" smtClean="0">
                <a:solidFill>
                  <a:srgbClr val="0070C0"/>
                </a:solidFill>
                <a:latin typeface="Calibri" pitchFamily="34" charset="0"/>
              </a:rPr>
              <a:t>.</a:t>
            </a:r>
            <a:endParaRPr lang="en-US" sz="2000" b="1" dirty="0">
              <a:solidFill>
                <a:srgbClr val="0070C0"/>
              </a:solidFill>
              <a:latin typeface="Calibri" pitchFamily="34" charset="0"/>
            </a:endParaRPr>
          </a:p>
        </p:txBody>
      </p:sp>
      <p:pic>
        <p:nvPicPr>
          <p:cNvPr id="104450" name="Picture 2"/>
          <p:cNvPicPr>
            <a:picLocks noChangeAspect="1" noChangeArrowheads="1"/>
          </p:cNvPicPr>
          <p:nvPr/>
        </p:nvPicPr>
        <p:blipFill>
          <a:blip r:embed="rId2" cstate="print"/>
          <a:srcRect/>
          <a:stretch>
            <a:fillRect/>
          </a:stretch>
        </p:blipFill>
        <p:spPr bwMode="auto">
          <a:xfrm>
            <a:off x="7010283" y="3969366"/>
            <a:ext cx="3336792" cy="2316736"/>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28224428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24136" y="1603984"/>
            <a:ext cx="345782" cy="276625"/>
          </a:xfrm>
          <a:prstGeom prst="rect">
            <a:avLst/>
          </a:prstGeom>
          <a:solidFill>
            <a:schemeClr val="bg1"/>
          </a:solidFill>
          <a:ln w="63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Rectangle 11"/>
          <p:cNvSpPr/>
          <p:nvPr/>
        </p:nvSpPr>
        <p:spPr>
          <a:xfrm>
            <a:off x="1905601" y="1742297"/>
            <a:ext cx="345782" cy="276625"/>
          </a:xfrm>
          <a:prstGeom prst="rect">
            <a:avLst/>
          </a:prstGeom>
          <a:solidFill>
            <a:schemeClr val="bg1"/>
          </a:solidFill>
          <a:ln w="6350">
            <a:solidFill>
              <a:srgbClr val="FF000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 name="Rectangle 1"/>
          <p:cNvSpPr/>
          <p:nvPr/>
        </p:nvSpPr>
        <p:spPr>
          <a:xfrm>
            <a:off x="1946622" y="939374"/>
            <a:ext cx="3526971" cy="2031325"/>
          </a:xfrm>
          <a:prstGeom prst="rect">
            <a:avLst/>
          </a:prstGeom>
        </p:spPr>
        <p:txBody>
          <a:bodyPr wrap="square">
            <a:spAutoFit/>
          </a:bodyPr>
          <a:lstStyle/>
          <a:p>
            <a:endParaRPr lang="en-US" b="1" dirty="0">
              <a:solidFill>
                <a:srgbClr val="0070C0"/>
              </a:solidFill>
              <a:latin typeface="Calibri" pitchFamily="34" charset="0"/>
            </a:endParaRPr>
          </a:p>
          <a:p>
            <a:pPr>
              <a:lnSpc>
                <a:spcPct val="150000"/>
              </a:lnSpc>
            </a:pPr>
            <a:r>
              <a:rPr lang="en-US" b="1" dirty="0">
                <a:solidFill>
                  <a:srgbClr val="0070C0"/>
                </a:solidFill>
                <a:latin typeface="Calibri" pitchFamily="34" charset="0"/>
              </a:rPr>
              <a:t>1: L P[1] 2000mm/sec FINE</a:t>
            </a:r>
          </a:p>
          <a:p>
            <a:pPr>
              <a:lnSpc>
                <a:spcPct val="150000"/>
              </a:lnSpc>
            </a:pPr>
            <a:r>
              <a:rPr lang="en-US" b="1" dirty="0">
                <a:solidFill>
                  <a:srgbClr val="0070C0"/>
                </a:solidFill>
                <a:latin typeface="Calibri" pitchFamily="34" charset="0"/>
              </a:rPr>
              <a:t>2: L P[2] 2000mm/sec FINE</a:t>
            </a:r>
          </a:p>
          <a:p>
            <a:pPr>
              <a:lnSpc>
                <a:spcPct val="150000"/>
              </a:lnSpc>
            </a:pPr>
            <a:r>
              <a:rPr lang="en-US" b="1" dirty="0">
                <a:solidFill>
                  <a:srgbClr val="0070C0"/>
                </a:solidFill>
                <a:latin typeface="Calibri" pitchFamily="34" charset="0"/>
              </a:rPr>
              <a:t>3: L P[3] 2000mm/sec FINE</a:t>
            </a:r>
          </a:p>
          <a:p>
            <a:pPr>
              <a:lnSpc>
                <a:spcPct val="150000"/>
              </a:lnSpc>
            </a:pPr>
            <a:r>
              <a:rPr lang="en-US" b="1" dirty="0">
                <a:solidFill>
                  <a:srgbClr val="0070C0"/>
                </a:solidFill>
                <a:latin typeface="Calibri" pitchFamily="34" charset="0"/>
              </a:rPr>
              <a:t>4: L P[4] 2000mm/sec FINE</a:t>
            </a:r>
          </a:p>
        </p:txBody>
      </p:sp>
      <p:sp>
        <p:nvSpPr>
          <p:cNvPr id="6" name="TextBox 5"/>
          <p:cNvSpPr txBox="1"/>
          <p:nvPr/>
        </p:nvSpPr>
        <p:spPr>
          <a:xfrm>
            <a:off x="1669997" y="2944906"/>
            <a:ext cx="3665284" cy="1338828"/>
          </a:xfrm>
          <a:prstGeom prst="rect">
            <a:avLst/>
          </a:prstGeom>
          <a:noFill/>
        </p:spPr>
        <p:txBody>
          <a:bodyPr wrap="square" rtlCol="0">
            <a:spAutoFit/>
          </a:bodyPr>
          <a:lstStyle/>
          <a:p>
            <a:pPr>
              <a:lnSpc>
                <a:spcPct val="150000"/>
              </a:lnSpc>
            </a:pPr>
            <a:r>
              <a:rPr lang="en-US" b="1" dirty="0">
                <a:solidFill>
                  <a:srgbClr val="0070C0"/>
                </a:solidFill>
                <a:latin typeface="Calibri" pitchFamily="34" charset="0"/>
              </a:rPr>
              <a:t>PRESS “F5” &lt;&lt;EDCMD&gt;&gt; INSERT</a:t>
            </a:r>
          </a:p>
          <a:p>
            <a:pPr>
              <a:lnSpc>
                <a:spcPct val="150000"/>
              </a:lnSpc>
            </a:pPr>
            <a:r>
              <a:rPr lang="en-US" b="1" dirty="0">
                <a:solidFill>
                  <a:srgbClr val="0070C0"/>
                </a:solidFill>
                <a:latin typeface="Calibri" pitchFamily="34" charset="0"/>
              </a:rPr>
              <a:t>HOW MANY LINES TO INSERT?</a:t>
            </a:r>
          </a:p>
          <a:p>
            <a:pPr>
              <a:lnSpc>
                <a:spcPct val="150000"/>
              </a:lnSpc>
            </a:pPr>
            <a:r>
              <a:rPr lang="en-US" b="1" dirty="0">
                <a:solidFill>
                  <a:srgbClr val="0070C0"/>
                </a:solidFill>
                <a:latin typeface="Calibri" pitchFamily="34" charset="0"/>
              </a:rPr>
              <a:t>1.</a:t>
            </a:r>
          </a:p>
        </p:txBody>
      </p:sp>
      <p:sp>
        <p:nvSpPr>
          <p:cNvPr id="7" name="Rectangle 6"/>
          <p:cNvSpPr/>
          <p:nvPr/>
        </p:nvSpPr>
        <p:spPr>
          <a:xfrm>
            <a:off x="6165156" y="1077686"/>
            <a:ext cx="2904565" cy="1754326"/>
          </a:xfrm>
          <a:prstGeom prst="rect">
            <a:avLst/>
          </a:prstGeom>
        </p:spPr>
        <p:txBody>
          <a:bodyPr wrap="square">
            <a:spAutoFit/>
          </a:bodyPr>
          <a:lstStyle/>
          <a:p>
            <a:pPr>
              <a:lnSpc>
                <a:spcPct val="150000"/>
              </a:lnSpc>
            </a:pPr>
            <a:r>
              <a:rPr lang="en-US" b="1" dirty="0">
                <a:solidFill>
                  <a:srgbClr val="0070C0"/>
                </a:solidFill>
                <a:latin typeface="Calibri" pitchFamily="34" charset="0"/>
              </a:rPr>
              <a:t>1: L P[1] 2000mm/sec FINE</a:t>
            </a:r>
          </a:p>
          <a:p>
            <a:pPr>
              <a:lnSpc>
                <a:spcPct val="150000"/>
              </a:lnSpc>
            </a:pPr>
            <a:r>
              <a:rPr lang="en-US" b="1" dirty="0">
                <a:solidFill>
                  <a:srgbClr val="0070C0"/>
                </a:solidFill>
                <a:latin typeface="Calibri" pitchFamily="34" charset="0"/>
              </a:rPr>
              <a:t>2: L P[2] 2000mm/sec FINE</a:t>
            </a:r>
          </a:p>
          <a:p>
            <a:pPr>
              <a:lnSpc>
                <a:spcPct val="150000"/>
              </a:lnSpc>
            </a:pPr>
            <a:r>
              <a:rPr lang="en-US" b="1" dirty="0">
                <a:solidFill>
                  <a:srgbClr val="0070C0"/>
                </a:solidFill>
                <a:latin typeface="Calibri" pitchFamily="34" charset="0"/>
              </a:rPr>
              <a:t>3: L P[3] 2000mm/sec FINE</a:t>
            </a:r>
          </a:p>
          <a:p>
            <a:pPr>
              <a:lnSpc>
                <a:spcPct val="150000"/>
              </a:lnSpc>
            </a:pPr>
            <a:r>
              <a:rPr lang="en-US" b="1" dirty="0">
                <a:solidFill>
                  <a:srgbClr val="0070C0"/>
                </a:solidFill>
                <a:latin typeface="Calibri" pitchFamily="34" charset="0"/>
              </a:rPr>
              <a:t>4: L P[4] 2000mm/sec FINE</a:t>
            </a:r>
          </a:p>
        </p:txBody>
      </p:sp>
      <p:sp>
        <p:nvSpPr>
          <p:cNvPr id="8" name="Rectangle 7"/>
          <p:cNvSpPr/>
          <p:nvPr/>
        </p:nvSpPr>
        <p:spPr>
          <a:xfrm>
            <a:off x="6165156" y="2944906"/>
            <a:ext cx="3734440" cy="1338828"/>
          </a:xfrm>
          <a:prstGeom prst="rect">
            <a:avLst/>
          </a:prstGeom>
        </p:spPr>
        <p:txBody>
          <a:bodyPr wrap="square">
            <a:spAutoFit/>
          </a:bodyPr>
          <a:lstStyle/>
          <a:p>
            <a:pPr>
              <a:lnSpc>
                <a:spcPct val="150000"/>
              </a:lnSpc>
            </a:pPr>
            <a:r>
              <a:rPr lang="en-US" b="1" dirty="0">
                <a:solidFill>
                  <a:srgbClr val="0070C0"/>
                </a:solidFill>
                <a:latin typeface="Calibri" pitchFamily="34" charset="0"/>
              </a:rPr>
              <a:t>PRESS “F5” &lt;&lt;EDCMD&gt;&gt; DELETE</a:t>
            </a:r>
          </a:p>
          <a:p>
            <a:pPr>
              <a:lnSpc>
                <a:spcPct val="150000"/>
              </a:lnSpc>
            </a:pPr>
            <a:r>
              <a:rPr lang="en-US" b="1" dirty="0">
                <a:solidFill>
                  <a:srgbClr val="0070C0"/>
                </a:solidFill>
                <a:latin typeface="Calibri" pitchFamily="34" charset="0"/>
              </a:rPr>
              <a:t>DELETE LINE(S)?</a:t>
            </a:r>
          </a:p>
          <a:p>
            <a:pPr>
              <a:lnSpc>
                <a:spcPct val="150000"/>
              </a:lnSpc>
            </a:pPr>
            <a:r>
              <a:rPr lang="en-US" b="1" dirty="0">
                <a:solidFill>
                  <a:srgbClr val="0070C0"/>
                </a:solidFill>
                <a:latin typeface="Calibri" pitchFamily="34" charset="0"/>
              </a:rPr>
              <a:t>YES.</a:t>
            </a:r>
          </a:p>
        </p:txBody>
      </p:sp>
      <p:sp>
        <p:nvSpPr>
          <p:cNvPr id="15" name="Rectangle 14"/>
          <p:cNvSpPr/>
          <p:nvPr/>
        </p:nvSpPr>
        <p:spPr>
          <a:xfrm>
            <a:off x="1669997" y="4189720"/>
            <a:ext cx="4849586" cy="1338828"/>
          </a:xfrm>
          <a:prstGeom prst="rect">
            <a:avLst/>
          </a:prstGeom>
        </p:spPr>
        <p:txBody>
          <a:bodyPr>
            <a:spAutoFit/>
          </a:bodyPr>
          <a:lstStyle/>
          <a:p>
            <a:pPr>
              <a:lnSpc>
                <a:spcPct val="150000"/>
              </a:lnSpc>
            </a:pPr>
            <a:r>
              <a:rPr lang="en-US" b="1" dirty="0">
                <a:solidFill>
                  <a:srgbClr val="0070C0"/>
                </a:solidFill>
                <a:latin typeface="Calibri" pitchFamily="34" charset="0"/>
              </a:rPr>
              <a:t>1: L P[1] 2000mm/sec FINE</a:t>
            </a:r>
          </a:p>
          <a:p>
            <a:pPr>
              <a:lnSpc>
                <a:spcPct val="150000"/>
              </a:lnSpc>
            </a:pPr>
            <a:r>
              <a:rPr lang="en-US" b="1" dirty="0">
                <a:solidFill>
                  <a:srgbClr val="0070C0"/>
                </a:solidFill>
                <a:latin typeface="Calibri" pitchFamily="34" charset="0"/>
              </a:rPr>
              <a:t>2: L P[3] 2000mm/sec FINE</a:t>
            </a:r>
          </a:p>
          <a:p>
            <a:pPr>
              <a:lnSpc>
                <a:spcPct val="150000"/>
              </a:lnSpc>
            </a:pPr>
            <a:r>
              <a:rPr lang="en-US" b="1" dirty="0">
                <a:solidFill>
                  <a:srgbClr val="0070C0"/>
                </a:solidFill>
                <a:latin typeface="Calibri" pitchFamily="34" charset="0"/>
              </a:rPr>
              <a:t>3: L P[4] 2000mm/sec FINE</a:t>
            </a:r>
          </a:p>
        </p:txBody>
      </p:sp>
      <p:sp>
        <p:nvSpPr>
          <p:cNvPr id="16" name="Rectangle 15"/>
          <p:cNvSpPr/>
          <p:nvPr/>
        </p:nvSpPr>
        <p:spPr>
          <a:xfrm>
            <a:off x="1669996" y="5227064"/>
            <a:ext cx="6984787" cy="1338828"/>
          </a:xfrm>
          <a:prstGeom prst="rect">
            <a:avLst/>
          </a:prstGeom>
        </p:spPr>
        <p:txBody>
          <a:bodyPr wrap="square">
            <a:spAutoFit/>
          </a:bodyPr>
          <a:lstStyle/>
          <a:p>
            <a:pPr>
              <a:lnSpc>
                <a:spcPct val="150000"/>
              </a:lnSpc>
            </a:pPr>
            <a:r>
              <a:rPr lang="en-US" b="1" dirty="0">
                <a:solidFill>
                  <a:srgbClr val="0070C0"/>
                </a:solidFill>
                <a:latin typeface="Calibri" pitchFamily="34" charset="0"/>
              </a:rPr>
              <a:t>PRESS “F5” &lt;&lt;EDCMD&gt;&gt; RENUMBER</a:t>
            </a:r>
          </a:p>
          <a:p>
            <a:pPr>
              <a:lnSpc>
                <a:spcPct val="150000"/>
              </a:lnSpc>
            </a:pPr>
            <a:r>
              <a:rPr lang="en-US" b="1" dirty="0">
                <a:solidFill>
                  <a:srgbClr val="0070C0"/>
                </a:solidFill>
                <a:latin typeface="Calibri" pitchFamily="34" charset="0"/>
              </a:rPr>
              <a:t>RENUMBER OK?</a:t>
            </a:r>
          </a:p>
          <a:p>
            <a:pPr>
              <a:lnSpc>
                <a:spcPct val="150000"/>
              </a:lnSpc>
            </a:pPr>
            <a:r>
              <a:rPr lang="en-US" b="1" dirty="0">
                <a:solidFill>
                  <a:srgbClr val="0070C0"/>
                </a:solidFill>
                <a:latin typeface="Calibri" pitchFamily="34" charset="0"/>
              </a:rPr>
              <a:t>YES.</a:t>
            </a:r>
          </a:p>
        </p:txBody>
      </p:sp>
    </p:spTree>
    <p:extLst>
      <p:ext uri="{BB962C8B-B14F-4D97-AF65-F5344CB8AC3E}">
        <p14:creationId xmlns:p14="http://schemas.microsoft.com/office/powerpoint/2010/main" xmlns="" val="324877607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wipe(down)">
                                      <p:cBhvr>
                                        <p:cTn id="29" dur="500"/>
                                        <p:tgtEl>
                                          <p:spTgt spid="15">
                                            <p:txEl>
                                              <p:pRg st="0" end="0"/>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xEl>
                                              <p:pRg st="1" end="1"/>
                                            </p:txEl>
                                          </p:spTgt>
                                        </p:tgtEl>
                                        <p:attrNameLst>
                                          <p:attrName>style.visibility</p:attrName>
                                        </p:attrNameLst>
                                      </p:cBhvr>
                                      <p:to>
                                        <p:strVal val="visible"/>
                                      </p:to>
                                    </p:set>
                                    <p:animEffect transition="in" filter="wipe(down)">
                                      <p:cBhvr>
                                        <p:cTn id="32" dur="500"/>
                                        <p:tgtEl>
                                          <p:spTgt spid="15">
                                            <p:txEl>
                                              <p:pRg st="1" end="1"/>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animEffect transition="in" filter="wipe(down)">
                                      <p:cBhvr>
                                        <p:cTn id="35" dur="500"/>
                                        <p:tgtEl>
                                          <p:spTgt spid="15">
                                            <p:txEl>
                                              <p:pRg st="2" end="2"/>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wipe(down)">
                                      <p:cBhvr>
                                        <p:cTn id="38" dur="500"/>
                                        <p:tgtEl>
                                          <p:spTgt spid="16">
                                            <p:txEl>
                                              <p:pRg st="0" end="0"/>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xEl>
                                              <p:pRg st="1" end="1"/>
                                            </p:txEl>
                                          </p:spTgt>
                                        </p:tgtEl>
                                        <p:attrNameLst>
                                          <p:attrName>style.visibility</p:attrName>
                                        </p:attrNameLst>
                                      </p:cBhvr>
                                      <p:to>
                                        <p:strVal val="visible"/>
                                      </p:to>
                                    </p:set>
                                    <p:animEffect transition="in" filter="wipe(down)">
                                      <p:cBhvr>
                                        <p:cTn id="41" dur="500"/>
                                        <p:tgtEl>
                                          <p:spTgt spid="16">
                                            <p:txEl>
                                              <p:pRg st="1" end="1"/>
                                            </p:txEl>
                                          </p:spTgt>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6">
                                            <p:txEl>
                                              <p:pRg st="2" end="2"/>
                                            </p:txEl>
                                          </p:spTgt>
                                        </p:tgtEl>
                                        <p:attrNameLst>
                                          <p:attrName>style.visibility</p:attrName>
                                        </p:attrNameLst>
                                      </p:cBhvr>
                                      <p:to>
                                        <p:strVal val="visible"/>
                                      </p:to>
                                    </p:set>
                                    <p:animEffect transition="in" filter="wipe(down)">
                                      <p:cBhvr>
                                        <p:cTn id="44"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 grpId="0"/>
      <p:bldP spid="6" grpId="0"/>
      <p:bldP spid="7" grpId="0"/>
      <p:bldP spid="8" grpId="0"/>
      <p:bldP spid="15" grpId="0" build="allAtOnce"/>
      <p:bldP spid="16" grpId="0"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9748" y="524435"/>
            <a:ext cx="5117566" cy="584775"/>
          </a:xfrm>
          <a:prstGeom prst="rect">
            <a:avLst/>
          </a:prstGeom>
        </p:spPr>
        <p:txBody>
          <a:bodyPr wrap="square">
            <a:spAutoFit/>
          </a:bodyPr>
          <a:lstStyle/>
          <a:p>
            <a:pPr algn="ctr">
              <a:defRPr/>
            </a:pPr>
            <a:r>
              <a:rPr lang="en-US" sz="3200" b="1" dirty="0">
                <a:solidFill>
                  <a:srgbClr val="FF0000"/>
                </a:solidFill>
                <a:latin typeface="Calibri" pitchFamily="34" charset="0"/>
              </a:rPr>
              <a:t>INSTRUCTIONS</a:t>
            </a:r>
          </a:p>
        </p:txBody>
      </p:sp>
      <p:sp>
        <p:nvSpPr>
          <p:cNvPr id="3" name="TextBox 2"/>
          <p:cNvSpPr txBox="1"/>
          <p:nvPr/>
        </p:nvSpPr>
        <p:spPr>
          <a:xfrm>
            <a:off x="2084935" y="1641002"/>
            <a:ext cx="5414904" cy="2554545"/>
          </a:xfrm>
          <a:prstGeom prst="rect">
            <a:avLst/>
          </a:prstGeom>
          <a:noFill/>
        </p:spPr>
        <p:txBody>
          <a:bodyPr wrap="square" rtlCol="0">
            <a:spAutoFit/>
          </a:bodyPr>
          <a:lstStyle/>
          <a:p>
            <a:pPr>
              <a:buFont typeface="Wingdings" pitchFamily="2" charset="2"/>
              <a:buChar char="Ø"/>
            </a:pPr>
            <a:r>
              <a:rPr lang="en-US" sz="2000" b="1" dirty="0">
                <a:solidFill>
                  <a:srgbClr val="0070C0"/>
                </a:solidFill>
                <a:latin typeface="Calibri" pitchFamily="34" charset="0"/>
              </a:rPr>
              <a:t>REGISTERS :- Used for storing any values</a:t>
            </a:r>
          </a:p>
          <a:p>
            <a:pPr>
              <a:buFont typeface="Wingdings" pitchFamily="2" charset="2"/>
              <a:buChar char="Ø"/>
            </a:pPr>
            <a:r>
              <a:rPr lang="en-US" sz="2000" b="1" dirty="0">
                <a:solidFill>
                  <a:srgbClr val="0070C0"/>
                </a:solidFill>
                <a:latin typeface="Calibri" pitchFamily="34" charset="0"/>
              </a:rPr>
              <a:t>I/O :- Contains all types of I/O’s</a:t>
            </a:r>
          </a:p>
          <a:p>
            <a:pPr>
              <a:buFont typeface="Wingdings" pitchFamily="2" charset="2"/>
              <a:buChar char="Ø"/>
            </a:pPr>
            <a:r>
              <a:rPr lang="en-US" sz="2000" b="1" dirty="0">
                <a:solidFill>
                  <a:srgbClr val="0070C0"/>
                </a:solidFill>
                <a:latin typeface="Calibri" pitchFamily="34" charset="0"/>
              </a:rPr>
              <a:t>IF SELECT :- Condition Instructions</a:t>
            </a:r>
          </a:p>
          <a:p>
            <a:pPr>
              <a:buFont typeface="Wingdings" pitchFamily="2" charset="2"/>
              <a:buChar char="Ø"/>
            </a:pPr>
            <a:r>
              <a:rPr lang="en-US" sz="2000" b="1" dirty="0">
                <a:solidFill>
                  <a:srgbClr val="0070C0"/>
                </a:solidFill>
                <a:latin typeface="Calibri" pitchFamily="34" charset="0"/>
              </a:rPr>
              <a:t>WAIT :- To wait for some condition  </a:t>
            </a:r>
          </a:p>
          <a:p>
            <a:pPr>
              <a:buFont typeface="Wingdings" pitchFamily="2" charset="2"/>
              <a:buChar char="Ø"/>
            </a:pPr>
            <a:r>
              <a:rPr lang="en-US" sz="2000" b="1" dirty="0">
                <a:solidFill>
                  <a:srgbClr val="0070C0"/>
                </a:solidFill>
                <a:latin typeface="Calibri" pitchFamily="34" charset="0"/>
              </a:rPr>
              <a:t>JUMP LABEL :- Branching Instruction</a:t>
            </a:r>
          </a:p>
          <a:p>
            <a:pPr>
              <a:buFont typeface="Wingdings" pitchFamily="2" charset="2"/>
              <a:buChar char="Ø"/>
            </a:pPr>
            <a:r>
              <a:rPr lang="en-US" sz="2000" b="1" dirty="0">
                <a:solidFill>
                  <a:srgbClr val="0070C0"/>
                </a:solidFill>
                <a:latin typeface="Calibri" pitchFamily="34" charset="0"/>
              </a:rPr>
              <a:t>CALL :- To call a program or a macro</a:t>
            </a:r>
          </a:p>
          <a:p>
            <a:pPr>
              <a:buFont typeface="Wingdings" pitchFamily="2" charset="2"/>
              <a:buChar char="Ø"/>
            </a:pPr>
            <a:r>
              <a:rPr lang="en-US" sz="2000" b="1" dirty="0">
                <a:solidFill>
                  <a:srgbClr val="0070C0"/>
                </a:solidFill>
                <a:latin typeface="Calibri" pitchFamily="34" charset="0"/>
              </a:rPr>
              <a:t>MISCELLENOUS</a:t>
            </a:r>
          </a:p>
          <a:p>
            <a:endParaRPr lang="en-US" sz="2000" dirty="0">
              <a:solidFill>
                <a:srgbClr val="0070C0"/>
              </a:solidFill>
              <a:latin typeface="Calibri" pitchFamily="34" charset="0"/>
            </a:endParaRPr>
          </a:p>
        </p:txBody>
      </p:sp>
      <p:sp>
        <p:nvSpPr>
          <p:cNvPr id="4" name="TextBox 3"/>
          <p:cNvSpPr txBox="1"/>
          <p:nvPr/>
        </p:nvSpPr>
        <p:spPr>
          <a:xfrm>
            <a:off x="2499872" y="3992315"/>
            <a:ext cx="3941909" cy="1631216"/>
          </a:xfrm>
          <a:prstGeom prst="rect">
            <a:avLst/>
          </a:prstGeom>
          <a:noFill/>
        </p:spPr>
        <p:txBody>
          <a:bodyPr wrap="square" rtlCol="0">
            <a:spAutoFit/>
          </a:bodyPr>
          <a:lstStyle/>
          <a:p>
            <a:pPr>
              <a:buFont typeface="Wingdings" pitchFamily="2" charset="2"/>
              <a:buChar char="§"/>
            </a:pPr>
            <a:r>
              <a:rPr lang="en-US" sz="2000" b="1" dirty="0">
                <a:solidFill>
                  <a:srgbClr val="0070C0"/>
                </a:solidFill>
                <a:latin typeface="Calibri" pitchFamily="34" charset="0"/>
              </a:rPr>
              <a:t>RSR</a:t>
            </a:r>
          </a:p>
          <a:p>
            <a:pPr>
              <a:buFont typeface="Wingdings" pitchFamily="2" charset="2"/>
              <a:buChar char="§"/>
            </a:pPr>
            <a:r>
              <a:rPr lang="en-US" sz="2000" b="1" dirty="0">
                <a:solidFill>
                  <a:srgbClr val="0070C0"/>
                </a:solidFill>
                <a:latin typeface="Calibri" pitchFamily="34" charset="0"/>
              </a:rPr>
              <a:t>UALM</a:t>
            </a:r>
          </a:p>
          <a:p>
            <a:pPr>
              <a:buFont typeface="Wingdings" pitchFamily="2" charset="2"/>
              <a:buChar char="§"/>
            </a:pPr>
            <a:r>
              <a:rPr lang="en-US" sz="2000" b="1" dirty="0">
                <a:solidFill>
                  <a:srgbClr val="0070C0"/>
                </a:solidFill>
                <a:latin typeface="Calibri" pitchFamily="34" charset="0"/>
              </a:rPr>
              <a:t>TIMER</a:t>
            </a:r>
          </a:p>
          <a:p>
            <a:pPr>
              <a:buFont typeface="Wingdings" pitchFamily="2" charset="2"/>
              <a:buChar char="§"/>
            </a:pPr>
            <a:r>
              <a:rPr lang="en-US" sz="2000" b="1" dirty="0">
                <a:solidFill>
                  <a:srgbClr val="0070C0"/>
                </a:solidFill>
                <a:latin typeface="Calibri" pitchFamily="34" charset="0"/>
              </a:rPr>
              <a:t>OVER RIDE</a:t>
            </a:r>
          </a:p>
          <a:p>
            <a:endParaRPr lang="en-US" sz="2000" dirty="0">
              <a:solidFill>
                <a:srgbClr val="0070C0"/>
              </a:solidFill>
            </a:endParaRPr>
          </a:p>
        </p:txBody>
      </p:sp>
    </p:spTree>
    <p:extLst>
      <p:ext uri="{BB962C8B-B14F-4D97-AF65-F5344CB8AC3E}">
        <p14:creationId xmlns:p14="http://schemas.microsoft.com/office/powerpoint/2010/main" xmlns="" val="37139975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1166" y="607592"/>
            <a:ext cx="7053943" cy="492443"/>
          </a:xfrm>
          <a:prstGeom prst="rect">
            <a:avLst/>
          </a:prstGeom>
          <a:noFill/>
        </p:spPr>
        <p:txBody>
          <a:bodyPr wrap="square" rtlCol="0">
            <a:spAutoFit/>
          </a:bodyPr>
          <a:lstStyle/>
          <a:p>
            <a:pPr algn="ctr"/>
            <a:r>
              <a:rPr lang="en-US" sz="2600" b="1" dirty="0">
                <a:solidFill>
                  <a:srgbClr val="FF0000"/>
                </a:solidFill>
                <a:latin typeface="Calibri" pitchFamily="34" charset="0"/>
              </a:rPr>
              <a:t>TYPES OF ROBOTS BY FIELD OF APPLICATION</a:t>
            </a:r>
          </a:p>
        </p:txBody>
      </p:sp>
      <p:sp>
        <p:nvSpPr>
          <p:cNvPr id="3" name="Rectangle 2"/>
          <p:cNvSpPr/>
          <p:nvPr/>
        </p:nvSpPr>
        <p:spPr>
          <a:xfrm>
            <a:off x="1650405" y="1378547"/>
            <a:ext cx="1936376"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Industrial robots</a:t>
            </a:r>
            <a:endParaRPr lang="en-US" sz="2000" dirty="0">
              <a:solidFill>
                <a:srgbClr val="0070C0"/>
              </a:solidFill>
              <a:latin typeface="Calibri" panose="020F0502020204030204" pitchFamily="34" charset="0"/>
              <a:cs typeface="Calibri" panose="020F0502020204030204" pitchFamily="34" charset="0"/>
            </a:endParaRPr>
          </a:p>
        </p:txBody>
      </p:sp>
      <p:sp>
        <p:nvSpPr>
          <p:cNvPr id="4" name="Rectangle 3"/>
          <p:cNvSpPr/>
          <p:nvPr/>
        </p:nvSpPr>
        <p:spPr>
          <a:xfrm>
            <a:off x="4989499" y="1378547"/>
            <a:ext cx="2143845"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Domestic robots</a:t>
            </a:r>
            <a:endParaRPr lang="en-US" sz="2000" dirty="0">
              <a:solidFill>
                <a:srgbClr val="0070C0"/>
              </a:solidFill>
              <a:latin typeface="Calibri" panose="020F0502020204030204" pitchFamily="34" charset="0"/>
              <a:cs typeface="Calibri" panose="020F0502020204030204" pitchFamily="34" charset="0"/>
            </a:endParaRPr>
          </a:p>
        </p:txBody>
      </p:sp>
      <p:sp>
        <p:nvSpPr>
          <p:cNvPr id="5" name="Rectangle 4"/>
          <p:cNvSpPr/>
          <p:nvPr/>
        </p:nvSpPr>
        <p:spPr>
          <a:xfrm>
            <a:off x="8605220" y="1378547"/>
            <a:ext cx="2005532"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Medical robots</a:t>
            </a:r>
            <a:endParaRPr lang="en-US" sz="2000" dirty="0">
              <a:solidFill>
                <a:srgbClr val="0070C0"/>
              </a:solidFill>
              <a:latin typeface="Calibri" panose="020F0502020204030204" pitchFamily="34" charset="0"/>
              <a:cs typeface="Calibri" panose="020F0502020204030204" pitchFamily="34" charset="0"/>
            </a:endParaRPr>
          </a:p>
        </p:txBody>
      </p:sp>
      <p:sp>
        <p:nvSpPr>
          <p:cNvPr id="6" name="Rectangle 5"/>
          <p:cNvSpPr/>
          <p:nvPr/>
        </p:nvSpPr>
        <p:spPr>
          <a:xfrm>
            <a:off x="1581248" y="4033766"/>
            <a:ext cx="1728908"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Service robots</a:t>
            </a:r>
            <a:endParaRPr lang="en-US" sz="2000" dirty="0">
              <a:solidFill>
                <a:srgbClr val="0070C0"/>
              </a:solidFill>
              <a:latin typeface="Calibri" panose="020F0502020204030204" pitchFamily="34" charset="0"/>
              <a:cs typeface="Calibri" panose="020F0502020204030204" pitchFamily="34" charset="0"/>
            </a:endParaRPr>
          </a:p>
        </p:txBody>
      </p:sp>
      <p:sp>
        <p:nvSpPr>
          <p:cNvPr id="7" name="Rectangle 6"/>
          <p:cNvSpPr/>
          <p:nvPr/>
        </p:nvSpPr>
        <p:spPr>
          <a:xfrm>
            <a:off x="4989499" y="4033766"/>
            <a:ext cx="1798064"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Military robots</a:t>
            </a:r>
            <a:endParaRPr lang="en-US" sz="2000" dirty="0">
              <a:solidFill>
                <a:srgbClr val="0070C0"/>
              </a:solidFill>
              <a:latin typeface="Calibri" panose="020F0502020204030204" pitchFamily="34" charset="0"/>
              <a:cs typeface="Calibri" panose="020F0502020204030204" pitchFamily="34" charset="0"/>
            </a:endParaRPr>
          </a:p>
        </p:txBody>
      </p:sp>
      <p:sp>
        <p:nvSpPr>
          <p:cNvPr id="8" name="Rectangle 7"/>
          <p:cNvSpPr/>
          <p:nvPr/>
        </p:nvSpPr>
        <p:spPr>
          <a:xfrm>
            <a:off x="8605220" y="4033766"/>
            <a:ext cx="1659750" cy="400110"/>
          </a:xfrm>
          <a:prstGeom prst="rect">
            <a:avLst/>
          </a:prstGeom>
        </p:spPr>
        <p:txBody>
          <a:bodyPr wrap="square">
            <a:spAutoFit/>
          </a:bodyPr>
          <a:lstStyle/>
          <a:p>
            <a:r>
              <a:rPr lang="en-US" sz="2000" b="1" dirty="0">
                <a:solidFill>
                  <a:srgbClr val="0070C0"/>
                </a:solidFill>
                <a:latin typeface="Calibri" panose="020F0502020204030204" pitchFamily="34" charset="0"/>
                <a:cs typeface="Calibri" panose="020F0502020204030204" pitchFamily="34" charset="0"/>
              </a:rPr>
              <a:t>Space robots</a:t>
            </a:r>
            <a:endParaRPr lang="en-US" sz="2000" dirty="0">
              <a:solidFill>
                <a:srgbClr val="0070C0"/>
              </a:solidFill>
              <a:latin typeface="Calibri" panose="020F0502020204030204" pitchFamily="34" charset="0"/>
              <a:cs typeface="Calibri" panose="020F0502020204030204" pitchFamily="34" charset="0"/>
            </a:endParaRPr>
          </a:p>
        </p:txBody>
      </p:sp>
      <p:pic>
        <p:nvPicPr>
          <p:cNvPr id="39939" name="Picture 3" descr="C:\Documents and Settings\darshan.sampath\Desktop\download (2).jpg"/>
          <p:cNvPicPr>
            <a:picLocks noChangeAspect="1" noChangeArrowheads="1"/>
          </p:cNvPicPr>
          <p:nvPr/>
        </p:nvPicPr>
        <p:blipFill>
          <a:blip r:embed="rId2" cstate="print"/>
          <a:srcRect/>
          <a:stretch>
            <a:fillRect/>
          </a:stretch>
        </p:blipFill>
        <p:spPr bwMode="auto">
          <a:xfrm>
            <a:off x="1304624" y="1806365"/>
            <a:ext cx="2157413" cy="1727650"/>
          </a:xfrm>
          <a:prstGeom prst="rect">
            <a:avLst/>
          </a:prstGeom>
          <a:noFill/>
        </p:spPr>
      </p:pic>
      <p:pic>
        <p:nvPicPr>
          <p:cNvPr id="39941" name="Picture 5" descr="Image result for domestic robots"/>
          <p:cNvPicPr>
            <a:picLocks noChangeAspect="1" noChangeArrowheads="1"/>
          </p:cNvPicPr>
          <p:nvPr/>
        </p:nvPicPr>
        <p:blipFill>
          <a:blip r:embed="rId3" cstate="print"/>
          <a:srcRect/>
          <a:stretch>
            <a:fillRect/>
          </a:stretch>
        </p:blipFill>
        <p:spPr bwMode="auto">
          <a:xfrm>
            <a:off x="4571180" y="1862642"/>
            <a:ext cx="2631321" cy="1613633"/>
          </a:xfrm>
          <a:prstGeom prst="rect">
            <a:avLst/>
          </a:prstGeom>
          <a:noFill/>
        </p:spPr>
      </p:pic>
      <p:pic>
        <p:nvPicPr>
          <p:cNvPr id="39945" name="Picture 9" descr="Image result for medical robots"/>
          <p:cNvPicPr>
            <a:picLocks noChangeAspect="1" noChangeArrowheads="1"/>
          </p:cNvPicPr>
          <p:nvPr/>
        </p:nvPicPr>
        <p:blipFill>
          <a:blip r:embed="rId4" cstate="print"/>
          <a:srcRect/>
          <a:stretch>
            <a:fillRect/>
          </a:stretch>
        </p:blipFill>
        <p:spPr bwMode="auto">
          <a:xfrm>
            <a:off x="8432035" y="1862642"/>
            <a:ext cx="2178717" cy="1661272"/>
          </a:xfrm>
          <a:prstGeom prst="rect">
            <a:avLst/>
          </a:prstGeom>
          <a:noFill/>
        </p:spPr>
      </p:pic>
      <p:pic>
        <p:nvPicPr>
          <p:cNvPr id="39951" name="Picture 15" descr="C:\Documents and Settings\darshan.sampath\Desktop\download (3).jpg"/>
          <p:cNvPicPr>
            <a:picLocks noChangeAspect="1" noChangeArrowheads="1"/>
          </p:cNvPicPr>
          <p:nvPr/>
        </p:nvPicPr>
        <p:blipFill>
          <a:blip r:embed="rId5" cstate="print"/>
          <a:srcRect/>
          <a:stretch>
            <a:fillRect/>
          </a:stretch>
        </p:blipFill>
        <p:spPr bwMode="auto">
          <a:xfrm>
            <a:off x="4739901" y="4413174"/>
            <a:ext cx="2123123" cy="1846473"/>
          </a:xfrm>
          <a:prstGeom prst="rect">
            <a:avLst/>
          </a:prstGeom>
          <a:noFill/>
        </p:spPr>
      </p:pic>
      <p:pic>
        <p:nvPicPr>
          <p:cNvPr id="39954" name="Picture 18" descr="C:\Documents and Settings\darshan.sampath\Desktop\download (5).jpg"/>
          <p:cNvPicPr>
            <a:picLocks noChangeAspect="1" noChangeArrowheads="1"/>
          </p:cNvPicPr>
          <p:nvPr/>
        </p:nvPicPr>
        <p:blipFill>
          <a:blip r:embed="rId6" cstate="print"/>
          <a:srcRect/>
          <a:stretch>
            <a:fillRect/>
          </a:stretch>
        </p:blipFill>
        <p:spPr bwMode="auto">
          <a:xfrm>
            <a:off x="8051969" y="4517861"/>
            <a:ext cx="2627939" cy="1762028"/>
          </a:xfrm>
          <a:prstGeom prst="rect">
            <a:avLst/>
          </a:prstGeom>
          <a:noFill/>
        </p:spPr>
      </p:pic>
      <p:pic>
        <p:nvPicPr>
          <p:cNvPr id="39956" name="Picture 20" descr="Image result for service robots"/>
          <p:cNvPicPr>
            <a:picLocks noChangeAspect="1" noChangeArrowheads="1"/>
          </p:cNvPicPr>
          <p:nvPr/>
        </p:nvPicPr>
        <p:blipFill>
          <a:blip r:embed="rId7" cstate="print"/>
          <a:srcRect/>
          <a:stretch>
            <a:fillRect/>
          </a:stretch>
        </p:blipFill>
        <p:spPr bwMode="auto">
          <a:xfrm>
            <a:off x="1442937" y="4431064"/>
            <a:ext cx="1798064" cy="1736061"/>
          </a:xfrm>
          <a:prstGeom prst="rect">
            <a:avLst/>
          </a:prstGeom>
          <a:noFill/>
        </p:spPr>
      </p:pic>
    </p:spTree>
    <p:extLst>
      <p:ext uri="{BB962C8B-B14F-4D97-AF65-F5344CB8AC3E}">
        <p14:creationId xmlns:p14="http://schemas.microsoft.com/office/powerpoint/2010/main" xmlns="" val="7684605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891153" y="762000"/>
            <a:ext cx="8409695" cy="762000"/>
          </a:xfrm>
          <a:prstGeom prst="rect">
            <a:avLst/>
          </a:prstGeom>
        </p:spPr>
        <p:txBody>
          <a:bodyPr lIns="90332" tIns="45166" rIns="90332" bIns="45166"/>
          <a:lstStyle/>
          <a:p>
            <a:pPr algn="ctr">
              <a:defRPr/>
            </a:pPr>
            <a:endParaRPr lang="en-US" sz="3540" b="1" dirty="0">
              <a:solidFill>
                <a:srgbClr val="FF0000"/>
              </a:solidFill>
              <a:latin typeface="Calibri" pitchFamily="34" charset="0"/>
              <a:ea typeface="+mj-ea"/>
              <a:cs typeface="+mj-cs"/>
            </a:endParaRPr>
          </a:p>
        </p:txBody>
      </p:sp>
      <p:pic>
        <p:nvPicPr>
          <p:cNvPr id="7" name="Picture 6"/>
          <p:cNvPicPr/>
          <p:nvPr/>
        </p:nvPicPr>
        <p:blipFill>
          <a:blip r:embed="rId3" cstate="print"/>
          <a:srcRect l="16827" t="7949" r="56250" b="46154"/>
          <a:stretch>
            <a:fillRect/>
          </a:stretch>
        </p:blipFill>
        <p:spPr bwMode="auto">
          <a:xfrm>
            <a:off x="6096000" y="801061"/>
            <a:ext cx="4495160" cy="5255879"/>
          </a:xfrm>
          <a:prstGeom prst="rect">
            <a:avLst/>
          </a:prstGeom>
          <a:noFill/>
          <a:ln w="9525">
            <a:solidFill>
              <a:srgbClr val="005DA2"/>
            </a:solidFill>
            <a:miter lim="800000"/>
            <a:headEnd/>
            <a:tailEnd/>
          </a:ln>
        </p:spPr>
      </p:pic>
      <p:pic>
        <p:nvPicPr>
          <p:cNvPr id="8" name="Picture 7"/>
          <p:cNvPicPr/>
          <p:nvPr/>
        </p:nvPicPr>
        <p:blipFill>
          <a:blip r:embed="rId4" cstate="print"/>
          <a:srcRect l="16667" t="7949" r="56250" b="45897"/>
          <a:stretch>
            <a:fillRect/>
          </a:stretch>
        </p:blipFill>
        <p:spPr bwMode="auto">
          <a:xfrm>
            <a:off x="1600840" y="801061"/>
            <a:ext cx="4356847" cy="5255879"/>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2915869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6299" y="716759"/>
            <a:ext cx="9380765" cy="762160"/>
          </a:xfrm>
          <a:prstGeom prst="rect">
            <a:avLst/>
          </a:prstGeom>
        </p:spPr>
        <p:txBody>
          <a:bodyPr lIns="90332" tIns="45166" rIns="90332" bIns="45166"/>
          <a:lstStyle/>
          <a:p>
            <a:pPr algn="ctr">
              <a:defRPr/>
            </a:pPr>
            <a:endParaRPr lang="en-US" sz="3449" b="1" dirty="0">
              <a:solidFill>
                <a:srgbClr val="FF0000"/>
              </a:solidFill>
              <a:latin typeface="Calibri" pitchFamily="34" charset="0"/>
              <a:ea typeface="+mj-ea"/>
              <a:cs typeface="+mj-cs"/>
            </a:endParaRPr>
          </a:p>
        </p:txBody>
      </p:sp>
      <p:pic>
        <p:nvPicPr>
          <p:cNvPr id="4" name="Picture 3"/>
          <p:cNvPicPr/>
          <p:nvPr/>
        </p:nvPicPr>
        <p:blipFill>
          <a:blip r:embed="rId3" cstate="print"/>
          <a:srcRect l="31731" t="8205" r="21955" b="24616"/>
          <a:stretch>
            <a:fillRect/>
          </a:stretch>
        </p:blipFill>
        <p:spPr bwMode="auto">
          <a:xfrm>
            <a:off x="3548741" y="1248597"/>
            <a:ext cx="5255879" cy="5048410"/>
          </a:xfrm>
          <a:prstGeom prst="rect">
            <a:avLst/>
          </a:prstGeom>
          <a:noFill/>
          <a:ln w="9525">
            <a:solidFill>
              <a:srgbClr val="005DA2"/>
            </a:solidFill>
            <a:miter lim="800000"/>
            <a:headEnd/>
            <a:tailEnd/>
          </a:ln>
        </p:spPr>
      </p:pic>
      <p:sp>
        <p:nvSpPr>
          <p:cNvPr id="7" name="Rectangle 6"/>
          <p:cNvSpPr/>
          <p:nvPr/>
        </p:nvSpPr>
        <p:spPr>
          <a:xfrm>
            <a:off x="5243071" y="418642"/>
            <a:ext cx="1867220" cy="511358"/>
          </a:xfrm>
          <a:prstGeom prst="rect">
            <a:avLst/>
          </a:prstGeom>
        </p:spPr>
        <p:txBody>
          <a:bodyPr wrap="square">
            <a:spAutoFit/>
          </a:bodyPr>
          <a:lstStyle/>
          <a:p>
            <a:pPr algn="ctr">
              <a:defRPr/>
            </a:pPr>
            <a:r>
              <a:rPr lang="en-US" sz="2723" b="1" dirty="0" smtClean="0">
                <a:solidFill>
                  <a:srgbClr val="FF0000"/>
                </a:solidFill>
                <a:latin typeface="Calibri" pitchFamily="34" charset="0"/>
              </a:rPr>
              <a:t>DATA</a:t>
            </a:r>
            <a:endParaRPr lang="en-US" sz="2723" b="1" dirty="0">
              <a:solidFill>
                <a:srgbClr val="FF0000"/>
              </a:solidFill>
              <a:latin typeface="Calibri" pitchFamily="34" charset="0"/>
            </a:endParaRPr>
          </a:p>
        </p:txBody>
      </p:sp>
    </p:spTree>
    <p:extLst>
      <p:ext uri="{BB962C8B-B14F-4D97-AF65-F5344CB8AC3E}">
        <p14:creationId xmlns:p14="http://schemas.microsoft.com/office/powerpoint/2010/main" xmlns="" val="45331562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2834" y="1627726"/>
            <a:ext cx="9251324" cy="2246769"/>
          </a:xfrm>
          <a:prstGeom prst="rect">
            <a:avLst/>
          </a:prstGeom>
        </p:spPr>
        <p:txBody>
          <a:bodyPr wrap="square">
            <a:spAutoFit/>
          </a:bodyPr>
          <a:lstStyle/>
          <a:p>
            <a:pPr marL="342900" indent="-342900">
              <a:buFont typeface="Wingdings" panose="05000000000000000000" pitchFamily="2" charset="2"/>
              <a:buChar char="Ø"/>
            </a:pPr>
            <a:r>
              <a:rPr lang="en-IN" sz="2000" b="1" dirty="0">
                <a:solidFill>
                  <a:srgbClr val="0070C0"/>
                </a:solidFill>
                <a:latin typeface="Calibri" panose="020F0502020204030204" pitchFamily="34" charset="0"/>
                <a:cs typeface="Calibri" panose="020F0502020204030204" pitchFamily="34" charset="0"/>
              </a:rPr>
              <a:t>A branch instruction causes a branch from one line of a program to another</a:t>
            </a:r>
            <a:r>
              <a:rPr lang="en-IN" sz="2000" b="1" dirty="0" smtClean="0">
                <a:solidFill>
                  <a:srgbClr val="0070C0"/>
                </a:solidFill>
                <a:latin typeface="Calibri" panose="020F0502020204030204" pitchFamily="34" charset="0"/>
                <a:cs typeface="Calibri" panose="020F0502020204030204" pitchFamily="34" charset="0"/>
              </a:rPr>
              <a:t>.</a:t>
            </a:r>
          </a:p>
          <a:p>
            <a:endParaRPr lang="en-IN" sz="2000" b="1" dirty="0">
              <a:solidFill>
                <a:srgbClr val="0070C0"/>
              </a:solidFill>
              <a:latin typeface="Calibri" panose="020F0502020204030204" pitchFamily="34" charset="0"/>
              <a:cs typeface="Calibri" panose="020F0502020204030204" pitchFamily="34" charset="0"/>
            </a:endParaRPr>
          </a:p>
          <a:p>
            <a:r>
              <a:rPr lang="en-IN" sz="2000" b="1" dirty="0" smtClean="0">
                <a:solidFill>
                  <a:srgbClr val="0070C0"/>
                </a:solidFill>
                <a:latin typeface="Calibri" panose="020F0502020204030204" pitchFamily="34" charset="0"/>
                <a:cs typeface="Calibri" panose="020F0502020204030204" pitchFamily="34" charset="0"/>
              </a:rPr>
              <a:t>	Four </a:t>
            </a:r>
            <a:r>
              <a:rPr lang="en-IN" sz="2000" b="1" dirty="0">
                <a:solidFill>
                  <a:srgbClr val="0070C0"/>
                </a:solidFill>
                <a:latin typeface="Calibri" panose="020F0502020204030204" pitchFamily="34" charset="0"/>
                <a:cs typeface="Calibri" panose="020F0502020204030204" pitchFamily="34" charset="0"/>
              </a:rPr>
              <a:t>types of branch instructions are supported.</a:t>
            </a:r>
          </a:p>
          <a:p>
            <a:r>
              <a:rPr lang="en-IN" sz="2000" b="1" dirty="0" smtClean="0">
                <a:solidFill>
                  <a:srgbClr val="0070C0"/>
                </a:solidFill>
                <a:latin typeface="Calibri" panose="020F0502020204030204" pitchFamily="34" charset="0"/>
                <a:cs typeface="Calibri" panose="020F0502020204030204" pitchFamily="34" charset="0"/>
              </a:rPr>
              <a:t>	• LABEL </a:t>
            </a:r>
            <a:r>
              <a:rPr lang="en-IN" sz="2000" b="1" dirty="0">
                <a:solidFill>
                  <a:srgbClr val="0070C0"/>
                </a:solidFill>
                <a:latin typeface="Calibri" panose="020F0502020204030204" pitchFamily="34" charset="0"/>
                <a:cs typeface="Calibri" panose="020F0502020204030204" pitchFamily="34" charset="0"/>
              </a:rPr>
              <a:t>instruction</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Program </a:t>
            </a:r>
            <a:r>
              <a:rPr lang="en-IN" sz="2000" b="1" dirty="0" smtClean="0">
                <a:solidFill>
                  <a:srgbClr val="0070C0"/>
                </a:solidFill>
                <a:latin typeface="Calibri" panose="020F0502020204030204" pitchFamily="34" charset="0"/>
                <a:cs typeface="Calibri" panose="020F0502020204030204" pitchFamily="34" charset="0"/>
              </a:rPr>
              <a:t>END </a:t>
            </a:r>
            <a:r>
              <a:rPr lang="en-IN" sz="2000" b="1" dirty="0">
                <a:solidFill>
                  <a:srgbClr val="0070C0"/>
                </a:solidFill>
                <a:latin typeface="Calibri" panose="020F0502020204030204" pitchFamily="34" charset="0"/>
                <a:cs typeface="Calibri" panose="020F0502020204030204" pitchFamily="34" charset="0"/>
              </a:rPr>
              <a:t>instruction</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Unconditional branch instruction</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Conditional branch instruction</a:t>
            </a:r>
          </a:p>
        </p:txBody>
      </p:sp>
      <p:sp>
        <p:nvSpPr>
          <p:cNvPr id="3" name="Rectangle 2"/>
          <p:cNvSpPr/>
          <p:nvPr/>
        </p:nvSpPr>
        <p:spPr>
          <a:xfrm>
            <a:off x="3926921" y="540668"/>
            <a:ext cx="4660131" cy="584775"/>
          </a:xfrm>
          <a:prstGeom prst="rect">
            <a:avLst/>
          </a:prstGeom>
        </p:spPr>
        <p:txBody>
          <a:bodyPr wrap="square">
            <a:spAutoFit/>
          </a:bodyPr>
          <a:lstStyle/>
          <a:p>
            <a:pPr algn="ctr">
              <a:defRPr/>
            </a:pPr>
            <a:r>
              <a:rPr lang="en-US" sz="3200" b="1" dirty="0" smtClean="0">
                <a:solidFill>
                  <a:srgbClr val="FF0000"/>
                </a:solidFill>
                <a:latin typeface="Calibri" pitchFamily="34" charset="0"/>
              </a:rPr>
              <a:t>BRANCH INSTRUCTIONS</a:t>
            </a:r>
            <a:endParaRPr lang="en-US" sz="3200" b="1" dirty="0">
              <a:solidFill>
                <a:srgbClr val="FF0000"/>
              </a:solidFill>
              <a:latin typeface="Calibri" pitchFamily="34" charset="0"/>
            </a:endParaRPr>
          </a:p>
        </p:txBody>
      </p:sp>
      <p:sp>
        <p:nvSpPr>
          <p:cNvPr id="4" name="Rectangle 3"/>
          <p:cNvSpPr/>
          <p:nvPr/>
        </p:nvSpPr>
        <p:spPr>
          <a:xfrm>
            <a:off x="832834" y="4247989"/>
            <a:ext cx="10127086" cy="1938992"/>
          </a:xfrm>
          <a:prstGeom prst="rect">
            <a:avLst/>
          </a:prstGeom>
        </p:spPr>
        <p:txBody>
          <a:bodyPr wrap="square">
            <a:spAutoFit/>
          </a:bodyPr>
          <a:lstStyle/>
          <a:p>
            <a:pPr marL="342900" indent="-342900">
              <a:buFont typeface="Wingdings" panose="05000000000000000000" pitchFamily="2" charset="2"/>
              <a:buChar char="Ø"/>
            </a:pPr>
            <a:r>
              <a:rPr lang="en-IN" sz="2000" b="1" dirty="0">
                <a:solidFill>
                  <a:srgbClr val="0070C0"/>
                </a:solidFill>
                <a:latin typeface="Calibri" panose="020F0502020204030204" pitchFamily="34" charset="0"/>
                <a:cs typeface="Calibri" panose="020F0502020204030204" pitchFamily="34" charset="0"/>
              </a:rPr>
              <a:t>An unconditional branch instruction invariably causes a branch from one line </a:t>
            </a:r>
            <a:r>
              <a:rPr lang="en-IN" sz="2000" b="1" dirty="0" smtClean="0">
                <a:solidFill>
                  <a:srgbClr val="0070C0"/>
                </a:solidFill>
                <a:latin typeface="Calibri" panose="020F0502020204030204" pitchFamily="34" charset="0"/>
                <a:cs typeface="Calibri" panose="020F0502020204030204" pitchFamily="34" charset="0"/>
              </a:rPr>
              <a:t>to another </a:t>
            </a:r>
            <a:r>
              <a:rPr lang="en-IN" sz="2000" b="1" dirty="0">
                <a:solidFill>
                  <a:srgbClr val="0070C0"/>
                </a:solidFill>
                <a:latin typeface="Calibri" panose="020F0502020204030204" pitchFamily="34" charset="0"/>
                <a:cs typeface="Calibri" panose="020F0502020204030204" pitchFamily="34" charset="0"/>
              </a:rPr>
              <a:t>in the </a:t>
            </a:r>
            <a:r>
              <a:rPr lang="en-IN" sz="2000" b="1" dirty="0" smtClean="0">
                <a:solidFill>
                  <a:srgbClr val="0070C0"/>
                </a:solidFill>
                <a:latin typeface="Calibri" panose="020F0502020204030204" pitchFamily="34" charset="0"/>
                <a:cs typeface="Calibri" panose="020F0502020204030204" pitchFamily="34" charset="0"/>
              </a:rPr>
              <a:t>same program</a:t>
            </a:r>
            <a:r>
              <a:rPr lang="en-IN" sz="2000" b="1" dirty="0">
                <a:solidFill>
                  <a:srgbClr val="0070C0"/>
                </a:solidFill>
                <a:latin typeface="Calibri" panose="020F0502020204030204" pitchFamily="34" charset="0"/>
                <a:cs typeface="Calibri" panose="020F0502020204030204" pitchFamily="34" charset="0"/>
              </a:rPr>
              <a:t>. </a:t>
            </a:r>
            <a:endParaRPr lang="en-IN" sz="2000" b="1" dirty="0" smtClean="0">
              <a:solidFill>
                <a:srgbClr val="0070C0"/>
              </a:solidFill>
              <a:latin typeface="Calibri" panose="020F0502020204030204" pitchFamily="34" charset="0"/>
              <a:cs typeface="Calibri" panose="020F0502020204030204" pitchFamily="34" charset="0"/>
            </a:endParaRPr>
          </a:p>
          <a:p>
            <a:endParaRPr lang="en-IN" sz="2000" b="1" dirty="0">
              <a:solidFill>
                <a:srgbClr val="0070C0"/>
              </a:solidFill>
              <a:latin typeface="Calibri" panose="020F0502020204030204" pitchFamily="34" charset="0"/>
              <a:cs typeface="Calibri" panose="020F0502020204030204" pitchFamily="34" charset="0"/>
            </a:endParaRPr>
          </a:p>
          <a:p>
            <a:r>
              <a:rPr lang="en-IN" sz="2000" b="1" dirty="0" smtClean="0">
                <a:solidFill>
                  <a:srgbClr val="0070C0"/>
                </a:solidFill>
                <a:latin typeface="Calibri" panose="020F0502020204030204" pitchFamily="34" charset="0"/>
                <a:cs typeface="Calibri" panose="020F0502020204030204" pitchFamily="34" charset="0"/>
              </a:rPr>
              <a:t>	Two </a:t>
            </a:r>
            <a:r>
              <a:rPr lang="en-IN" sz="2000" b="1" dirty="0">
                <a:solidFill>
                  <a:srgbClr val="0070C0"/>
                </a:solidFill>
                <a:latin typeface="Calibri" panose="020F0502020204030204" pitchFamily="34" charset="0"/>
                <a:cs typeface="Calibri" panose="020F0502020204030204" pitchFamily="34" charset="0"/>
              </a:rPr>
              <a:t>types of unconditional branch instructions </a:t>
            </a:r>
            <a:r>
              <a:rPr lang="en-IN" sz="2000" b="1" dirty="0" smtClean="0">
                <a:solidFill>
                  <a:srgbClr val="0070C0"/>
                </a:solidFill>
                <a:latin typeface="Calibri" panose="020F0502020204030204" pitchFamily="34" charset="0"/>
                <a:cs typeface="Calibri" panose="020F0502020204030204" pitchFamily="34" charset="0"/>
              </a:rPr>
              <a:t>are supported.</a:t>
            </a:r>
            <a:endParaRPr lang="en-IN" sz="2000" b="1" dirty="0">
              <a:solidFill>
                <a:srgbClr val="0070C0"/>
              </a:solidFill>
              <a:latin typeface="Calibri" panose="020F0502020204030204" pitchFamily="34" charset="0"/>
              <a:cs typeface="Calibri" panose="020F0502020204030204" pitchFamily="34" charset="0"/>
            </a:endParaRPr>
          </a:p>
          <a:p>
            <a:r>
              <a:rPr lang="en-IN" sz="2000" b="1" dirty="0" smtClean="0">
                <a:solidFill>
                  <a:srgbClr val="0070C0"/>
                </a:solidFill>
                <a:latin typeface="Calibri" panose="020F0502020204030204" pitchFamily="34" charset="0"/>
                <a:cs typeface="Calibri" panose="020F0502020204030204" pitchFamily="34" charset="0"/>
              </a:rPr>
              <a:t>	• JUMP </a:t>
            </a:r>
            <a:r>
              <a:rPr lang="en-IN" sz="2000" b="1" dirty="0">
                <a:solidFill>
                  <a:srgbClr val="0070C0"/>
                </a:solidFill>
                <a:latin typeface="Calibri" panose="020F0502020204030204" pitchFamily="34" charset="0"/>
                <a:cs typeface="Calibri" panose="020F0502020204030204" pitchFamily="34" charset="0"/>
              </a:rPr>
              <a:t>instruction: Causes a branch to a specified label or program.</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Program </a:t>
            </a:r>
            <a:r>
              <a:rPr lang="en-IN" sz="2000" b="1" dirty="0" smtClean="0">
                <a:solidFill>
                  <a:srgbClr val="0070C0"/>
                </a:solidFill>
                <a:latin typeface="Calibri" panose="020F0502020204030204" pitchFamily="34" charset="0"/>
                <a:cs typeface="Calibri" panose="020F0502020204030204" pitchFamily="34" charset="0"/>
              </a:rPr>
              <a:t>CALL </a:t>
            </a:r>
            <a:r>
              <a:rPr lang="en-IN" sz="2000" b="1" dirty="0">
                <a:solidFill>
                  <a:srgbClr val="0070C0"/>
                </a:solidFill>
                <a:latin typeface="Calibri" panose="020F0502020204030204" pitchFamily="34" charset="0"/>
                <a:cs typeface="Calibri" panose="020F0502020204030204" pitchFamily="34" charset="0"/>
              </a:rPr>
              <a:t>instruction: Causes a branch to another program.</a:t>
            </a:r>
          </a:p>
        </p:txBody>
      </p:sp>
    </p:spTree>
    <p:extLst>
      <p:ext uri="{BB962C8B-B14F-4D97-AF65-F5344CB8AC3E}">
        <p14:creationId xmlns:p14="http://schemas.microsoft.com/office/powerpoint/2010/main" xmlns="" val="35879439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2833" y="1425039"/>
            <a:ext cx="10230119" cy="2862322"/>
          </a:xfrm>
          <a:prstGeom prst="rect">
            <a:avLst/>
          </a:prstGeom>
        </p:spPr>
        <p:txBody>
          <a:bodyPr wrap="square">
            <a:spAutoFit/>
          </a:bodyPr>
          <a:lstStyle/>
          <a:p>
            <a:pPr marL="342900" indent="-342900">
              <a:buFont typeface="Wingdings" panose="05000000000000000000" pitchFamily="2" charset="2"/>
              <a:buChar char="Ø"/>
            </a:pPr>
            <a:r>
              <a:rPr lang="en-IN" sz="2000" b="1" dirty="0">
                <a:solidFill>
                  <a:srgbClr val="0070C0"/>
                </a:solidFill>
                <a:latin typeface="Calibri" panose="020F0502020204030204" pitchFamily="34" charset="0"/>
                <a:cs typeface="Calibri" panose="020F0502020204030204" pitchFamily="34" charset="0"/>
              </a:rPr>
              <a:t>A conditional branch instruction causes a branch from one location in a program to another when </a:t>
            </a:r>
            <a:r>
              <a:rPr lang="en-IN" sz="2000" b="1" dirty="0" smtClean="0">
                <a:solidFill>
                  <a:srgbClr val="0070C0"/>
                </a:solidFill>
                <a:latin typeface="Calibri" panose="020F0502020204030204" pitchFamily="34" charset="0"/>
                <a:cs typeface="Calibri" panose="020F0502020204030204" pitchFamily="34" charset="0"/>
              </a:rPr>
              <a:t>some condition </a:t>
            </a:r>
            <a:r>
              <a:rPr lang="en-IN" sz="2000" b="1" dirty="0">
                <a:solidFill>
                  <a:srgbClr val="0070C0"/>
                </a:solidFill>
                <a:latin typeface="Calibri" panose="020F0502020204030204" pitchFamily="34" charset="0"/>
                <a:cs typeface="Calibri" panose="020F0502020204030204" pitchFamily="34" charset="0"/>
              </a:rPr>
              <a:t>is satisfied. </a:t>
            </a:r>
            <a:endParaRPr lang="en-IN" sz="2000" b="1" dirty="0" smtClean="0">
              <a:solidFill>
                <a:srgbClr val="0070C0"/>
              </a:solidFill>
              <a:latin typeface="Calibri" panose="020F0502020204030204" pitchFamily="34" charset="0"/>
              <a:cs typeface="Calibri" panose="020F0502020204030204" pitchFamily="34" charset="0"/>
            </a:endParaRPr>
          </a:p>
          <a:p>
            <a:endParaRPr lang="en-IN" sz="2000" b="1" dirty="0">
              <a:solidFill>
                <a:srgbClr val="0070C0"/>
              </a:solidFill>
              <a:latin typeface="Calibri" panose="020F0502020204030204" pitchFamily="34" charset="0"/>
              <a:cs typeface="Calibri" panose="020F0502020204030204" pitchFamily="34" charset="0"/>
            </a:endParaRPr>
          </a:p>
          <a:p>
            <a:r>
              <a:rPr lang="en-IN" sz="2000" b="1" dirty="0" smtClean="0">
                <a:solidFill>
                  <a:srgbClr val="0070C0"/>
                </a:solidFill>
                <a:latin typeface="Calibri" panose="020F0502020204030204" pitchFamily="34" charset="0"/>
                <a:cs typeface="Calibri" panose="020F0502020204030204" pitchFamily="34" charset="0"/>
              </a:rPr>
              <a:t>	Two </a:t>
            </a:r>
            <a:r>
              <a:rPr lang="en-IN" sz="2000" b="1" dirty="0">
                <a:solidFill>
                  <a:srgbClr val="0070C0"/>
                </a:solidFill>
                <a:latin typeface="Calibri" panose="020F0502020204030204" pitchFamily="34" charset="0"/>
                <a:cs typeface="Calibri" panose="020F0502020204030204" pitchFamily="34" charset="0"/>
              </a:rPr>
              <a:t>types of conditional branch instructions are available</a:t>
            </a:r>
            <a:r>
              <a:rPr lang="en-IN" sz="2000" b="1" dirty="0" smtClean="0">
                <a:solidFill>
                  <a:srgbClr val="0070C0"/>
                </a:solidFill>
                <a:latin typeface="Calibri" panose="020F0502020204030204" pitchFamily="34" charset="0"/>
                <a:cs typeface="Calibri" panose="020F0502020204030204" pitchFamily="34" charset="0"/>
              </a:rPr>
              <a:t>.</a:t>
            </a:r>
          </a:p>
          <a:p>
            <a:r>
              <a:rPr lang="en-IN" sz="2000" b="1" dirty="0" smtClean="0">
                <a:solidFill>
                  <a:srgbClr val="0070C0"/>
                </a:solidFill>
                <a:latin typeface="Calibri" panose="020F0502020204030204" pitchFamily="34" charset="0"/>
                <a:cs typeface="Calibri" panose="020F0502020204030204" pitchFamily="34" charset="0"/>
              </a:rPr>
              <a:t>	• IF </a:t>
            </a:r>
            <a:r>
              <a:rPr lang="en-IN" sz="2000" b="1" dirty="0">
                <a:solidFill>
                  <a:srgbClr val="0070C0"/>
                </a:solidFill>
                <a:latin typeface="Calibri" panose="020F0502020204030204" pitchFamily="34" charset="0"/>
                <a:cs typeface="Calibri" panose="020F0502020204030204" pitchFamily="34" charset="0"/>
              </a:rPr>
              <a:t>instruction: Causes a branch to a specified label or program when </a:t>
            </a:r>
            <a:r>
              <a:rPr lang="en-IN" sz="2000" b="1" dirty="0" smtClean="0">
                <a:solidFill>
                  <a:srgbClr val="0070C0"/>
                </a:solidFill>
                <a:latin typeface="Calibri" panose="020F0502020204030204" pitchFamily="34" charset="0"/>
                <a:cs typeface="Calibri" panose="020F0502020204030204" pitchFamily="34" charset="0"/>
              </a:rPr>
              <a:t>some condition 	is </a:t>
            </a:r>
            <a:r>
              <a:rPr lang="en-IN" sz="2000" b="1" dirty="0">
                <a:solidFill>
                  <a:srgbClr val="0070C0"/>
                </a:solidFill>
                <a:latin typeface="Calibri" panose="020F0502020204030204" pitchFamily="34" charset="0"/>
                <a:cs typeface="Calibri" panose="020F0502020204030204" pitchFamily="34" charset="0"/>
              </a:rPr>
              <a:t>satisfied.</a:t>
            </a:r>
          </a:p>
          <a:p>
            <a:r>
              <a:rPr lang="en-IN" sz="2000" b="1" dirty="0" smtClean="0">
                <a:solidFill>
                  <a:srgbClr val="0070C0"/>
                </a:solidFill>
                <a:latin typeface="Calibri" panose="020F0502020204030204" pitchFamily="34" charset="0"/>
                <a:cs typeface="Calibri" panose="020F0502020204030204" pitchFamily="34" charset="0"/>
              </a:rPr>
              <a:t>	• SELECT instruction</a:t>
            </a:r>
            <a:r>
              <a:rPr lang="en-IN" sz="2000" b="1" dirty="0">
                <a:solidFill>
                  <a:srgbClr val="0070C0"/>
                </a:solidFill>
                <a:latin typeface="Calibri" panose="020F0502020204030204" pitchFamily="34" charset="0"/>
                <a:cs typeface="Calibri" panose="020F0502020204030204" pitchFamily="34" charset="0"/>
              </a:rPr>
              <a:t>: Causes a branch to a specified jump instruction or subprogram </a:t>
            </a:r>
            <a:r>
              <a:rPr lang="en-IN" sz="2000" b="1" dirty="0" smtClean="0">
                <a:solidFill>
                  <a:srgbClr val="0070C0"/>
                </a:solidFill>
                <a:latin typeface="Calibri" panose="020F0502020204030204" pitchFamily="34" charset="0"/>
                <a:cs typeface="Calibri" panose="020F0502020204030204" pitchFamily="34" charset="0"/>
              </a:rPr>
              <a:t>	call instruction </a:t>
            </a:r>
            <a:r>
              <a:rPr lang="en-IN" sz="2000" b="1" dirty="0">
                <a:solidFill>
                  <a:srgbClr val="0070C0"/>
                </a:solidFill>
                <a:latin typeface="Calibri" panose="020F0502020204030204" pitchFamily="34" charset="0"/>
                <a:cs typeface="Calibri" panose="020F0502020204030204" pitchFamily="34" charset="0"/>
              </a:rPr>
              <a:t>according to the value of a register.</a:t>
            </a:r>
            <a:endParaRPr lang="en-US" sz="2000" b="1" dirty="0">
              <a:solidFill>
                <a:srgbClr val="0070C0"/>
              </a:solidFill>
              <a:latin typeface="Calibri" panose="020F0502020204030204" pitchFamily="34" charset="0"/>
              <a:cs typeface="Calibri" panose="020F0502020204030204" pitchFamily="34" charset="0"/>
            </a:endParaRPr>
          </a:p>
          <a:p>
            <a:endParaRPr lang="en-IN" sz="2000" b="1" dirty="0">
              <a:solidFill>
                <a:srgbClr val="0070C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8540053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2998" y="386122"/>
            <a:ext cx="4840941" cy="511358"/>
          </a:xfrm>
          <a:prstGeom prst="rect">
            <a:avLst/>
          </a:prstGeom>
          <a:noFill/>
        </p:spPr>
        <p:txBody>
          <a:bodyPr wrap="square" rtlCol="0">
            <a:spAutoFit/>
          </a:bodyPr>
          <a:lstStyle/>
          <a:p>
            <a:pPr algn="ctr">
              <a:defRPr/>
            </a:pPr>
            <a:r>
              <a:rPr lang="en-US" sz="2600" b="1" dirty="0">
                <a:solidFill>
                  <a:srgbClr val="FF0000"/>
                </a:solidFill>
                <a:latin typeface="Calibri" pitchFamily="34" charset="0"/>
              </a:rPr>
              <a:t>SAMPLE PROGRAMS</a:t>
            </a:r>
            <a:endParaRPr lang="en-US" sz="2600" dirty="0">
              <a:latin typeface="Calibri" pitchFamily="34" charset="0"/>
            </a:endParaRPr>
          </a:p>
        </p:txBody>
      </p:sp>
      <p:sp>
        <p:nvSpPr>
          <p:cNvPr id="3" name="TextBox 2"/>
          <p:cNvSpPr txBox="1"/>
          <p:nvPr/>
        </p:nvSpPr>
        <p:spPr>
          <a:xfrm>
            <a:off x="2210368" y="1133356"/>
            <a:ext cx="3457815" cy="1938992"/>
          </a:xfrm>
          <a:prstGeom prst="rect">
            <a:avLst/>
          </a:prstGeom>
          <a:noFill/>
        </p:spPr>
        <p:txBody>
          <a:bodyPr wrap="square" rtlCol="0">
            <a:spAutoFit/>
          </a:bodyPr>
          <a:lstStyle/>
          <a:p>
            <a:r>
              <a:rPr lang="en-US" sz="2000" b="1" i="1" u="sng" dirty="0">
                <a:solidFill>
                  <a:srgbClr val="FF0000"/>
                </a:solidFill>
                <a:latin typeface="Calibri" pitchFamily="34" charset="0"/>
              </a:rPr>
              <a:t>Unconditional loop</a:t>
            </a:r>
          </a:p>
          <a:p>
            <a:r>
              <a:rPr lang="en-US" sz="2000" b="1" dirty="0">
                <a:solidFill>
                  <a:srgbClr val="0070C0"/>
                </a:solidFill>
                <a:latin typeface="Calibri" pitchFamily="34" charset="0"/>
              </a:rPr>
              <a:t>1</a:t>
            </a:r>
            <a:r>
              <a:rPr lang="en-US" sz="2000" b="1" dirty="0" smtClean="0">
                <a:solidFill>
                  <a:srgbClr val="0070C0"/>
                </a:solidFill>
                <a:latin typeface="Calibri" pitchFamily="34" charset="0"/>
              </a:rPr>
              <a:t>: </a:t>
            </a:r>
            <a:r>
              <a:rPr lang="en-US" sz="2000" b="1" dirty="0" smtClean="0">
                <a:solidFill>
                  <a:srgbClr val="FF0000"/>
                </a:solidFill>
                <a:latin typeface="Calibri" pitchFamily="34" charset="0"/>
              </a:rPr>
              <a:t>JMP </a:t>
            </a:r>
            <a:r>
              <a:rPr lang="en-US" sz="2000" b="1" dirty="0">
                <a:solidFill>
                  <a:srgbClr val="FF0000"/>
                </a:solidFill>
                <a:latin typeface="Calibri" pitchFamily="34" charset="0"/>
              </a:rPr>
              <a:t>LBL[1]</a:t>
            </a:r>
          </a:p>
          <a:p>
            <a:r>
              <a:rPr lang="en-US" sz="2000" b="1" dirty="0">
                <a:solidFill>
                  <a:srgbClr val="0070C0"/>
                </a:solidFill>
                <a:latin typeface="Calibri" pitchFamily="34" charset="0"/>
              </a:rPr>
              <a:t>2: L P[1] 2000mm/sec FINE</a:t>
            </a:r>
          </a:p>
          <a:p>
            <a:r>
              <a:rPr lang="en-US" sz="2000" b="1" dirty="0">
                <a:solidFill>
                  <a:srgbClr val="0070C0"/>
                </a:solidFill>
                <a:latin typeface="Calibri" pitchFamily="34" charset="0"/>
              </a:rPr>
              <a:t>3: L P[2] 2000mm/sec FINE</a:t>
            </a:r>
          </a:p>
          <a:p>
            <a:r>
              <a:rPr lang="en-US" sz="2000" b="1" dirty="0">
                <a:solidFill>
                  <a:srgbClr val="0070C0"/>
                </a:solidFill>
                <a:latin typeface="Calibri" pitchFamily="34" charset="0"/>
              </a:rPr>
              <a:t>4: </a:t>
            </a:r>
            <a:r>
              <a:rPr lang="en-US" sz="2000" b="1" dirty="0">
                <a:solidFill>
                  <a:srgbClr val="FF0000"/>
                </a:solidFill>
                <a:latin typeface="Calibri" pitchFamily="34" charset="0"/>
              </a:rPr>
              <a:t>LBL[1]</a:t>
            </a:r>
          </a:p>
          <a:p>
            <a:r>
              <a:rPr lang="en-US" sz="2000" b="1" dirty="0">
                <a:solidFill>
                  <a:srgbClr val="0070C0"/>
                </a:solidFill>
                <a:latin typeface="Calibri" pitchFamily="34" charset="0"/>
              </a:rPr>
              <a:t>END</a:t>
            </a:r>
          </a:p>
        </p:txBody>
      </p:sp>
      <p:sp>
        <p:nvSpPr>
          <p:cNvPr id="4" name="Rectangle 3"/>
          <p:cNvSpPr/>
          <p:nvPr/>
        </p:nvSpPr>
        <p:spPr>
          <a:xfrm>
            <a:off x="2210368" y="3494189"/>
            <a:ext cx="3042877" cy="2554545"/>
          </a:xfrm>
          <a:prstGeom prst="rect">
            <a:avLst/>
          </a:prstGeom>
        </p:spPr>
        <p:txBody>
          <a:bodyPr wrap="square">
            <a:spAutoFit/>
          </a:bodyPr>
          <a:lstStyle/>
          <a:p>
            <a:r>
              <a:rPr lang="en-US" sz="2000" b="1" i="1" u="sng" dirty="0">
                <a:solidFill>
                  <a:srgbClr val="FF0000"/>
                </a:solidFill>
                <a:latin typeface="Calibri" pitchFamily="34" charset="0"/>
              </a:rPr>
              <a:t>Conditional loop</a:t>
            </a:r>
            <a:endParaRPr lang="en-US" sz="2000" b="1" dirty="0">
              <a:solidFill>
                <a:srgbClr val="005DA2"/>
              </a:solidFill>
              <a:latin typeface="Calibri" pitchFamily="34" charset="0"/>
            </a:endParaRPr>
          </a:p>
          <a:p>
            <a:r>
              <a:rPr lang="en-US" sz="2000" b="1" dirty="0">
                <a:solidFill>
                  <a:srgbClr val="0070C0"/>
                </a:solidFill>
                <a:latin typeface="Calibri" pitchFamily="34" charset="0"/>
              </a:rPr>
              <a:t>1: R[1]=0</a:t>
            </a:r>
          </a:p>
          <a:p>
            <a:r>
              <a:rPr lang="en-US" sz="2000" b="1" dirty="0">
                <a:solidFill>
                  <a:srgbClr val="0070C0"/>
                </a:solidFill>
                <a:latin typeface="Calibri" pitchFamily="34" charset="0"/>
              </a:rPr>
              <a:t>2: </a:t>
            </a:r>
            <a:r>
              <a:rPr lang="en-US" sz="2000" b="1" dirty="0">
                <a:solidFill>
                  <a:srgbClr val="FF0000"/>
                </a:solidFill>
                <a:latin typeface="Calibri" pitchFamily="34" charset="0"/>
              </a:rPr>
              <a:t>LBL[1] </a:t>
            </a:r>
          </a:p>
          <a:p>
            <a:r>
              <a:rPr lang="en-US" sz="2000" b="1" dirty="0">
                <a:solidFill>
                  <a:srgbClr val="0070C0"/>
                </a:solidFill>
                <a:latin typeface="Calibri" pitchFamily="34" charset="0"/>
              </a:rPr>
              <a:t>3: R[1]=R[1]+1</a:t>
            </a:r>
          </a:p>
          <a:p>
            <a:r>
              <a:rPr lang="en-US" sz="2000" b="1" dirty="0">
                <a:solidFill>
                  <a:srgbClr val="0070C0"/>
                </a:solidFill>
                <a:latin typeface="Calibri" pitchFamily="34" charset="0"/>
              </a:rPr>
              <a:t>4: L P[1] 2000mm/sec FINE</a:t>
            </a:r>
          </a:p>
          <a:p>
            <a:r>
              <a:rPr lang="en-US" sz="2000" b="1" dirty="0">
                <a:solidFill>
                  <a:srgbClr val="0070C0"/>
                </a:solidFill>
                <a:latin typeface="Calibri" pitchFamily="34" charset="0"/>
              </a:rPr>
              <a:t>5: L P[2] 2000mm/sec FINE</a:t>
            </a:r>
          </a:p>
          <a:p>
            <a:r>
              <a:rPr lang="en-US" sz="2000" b="1" dirty="0">
                <a:solidFill>
                  <a:srgbClr val="0070C0"/>
                </a:solidFill>
                <a:latin typeface="Calibri" pitchFamily="34" charset="0"/>
              </a:rPr>
              <a:t>6: </a:t>
            </a:r>
            <a:r>
              <a:rPr lang="en-US" sz="2000" b="1" dirty="0">
                <a:solidFill>
                  <a:srgbClr val="FF0000"/>
                </a:solidFill>
                <a:latin typeface="Calibri" pitchFamily="34" charset="0"/>
              </a:rPr>
              <a:t>IF R[1]&lt;6 JMP LBL[1]</a:t>
            </a:r>
          </a:p>
          <a:p>
            <a:r>
              <a:rPr lang="en-US" sz="2000" b="1" dirty="0">
                <a:solidFill>
                  <a:srgbClr val="0070C0"/>
                </a:solidFill>
                <a:latin typeface="Calibri" pitchFamily="34" charset="0"/>
              </a:rPr>
              <a:t>END</a:t>
            </a:r>
          </a:p>
        </p:txBody>
      </p:sp>
      <p:sp>
        <p:nvSpPr>
          <p:cNvPr id="7" name="Rectangle 6"/>
          <p:cNvSpPr/>
          <p:nvPr/>
        </p:nvSpPr>
        <p:spPr>
          <a:xfrm>
            <a:off x="6512886" y="1133356"/>
            <a:ext cx="3112034" cy="1938992"/>
          </a:xfrm>
          <a:prstGeom prst="rect">
            <a:avLst/>
          </a:prstGeom>
        </p:spPr>
        <p:txBody>
          <a:bodyPr wrap="square">
            <a:spAutoFit/>
          </a:bodyPr>
          <a:lstStyle/>
          <a:p>
            <a:r>
              <a:rPr lang="en-US" sz="2000" b="1" i="1" u="sng" dirty="0">
                <a:solidFill>
                  <a:srgbClr val="FF0000"/>
                </a:solidFill>
                <a:latin typeface="Calibri" pitchFamily="34" charset="0"/>
              </a:rPr>
              <a:t>Call instruction</a:t>
            </a:r>
            <a:endParaRPr lang="en-US" sz="2000" b="1" dirty="0">
              <a:solidFill>
                <a:srgbClr val="005DA2"/>
              </a:solidFill>
              <a:latin typeface="Calibri" pitchFamily="34" charset="0"/>
            </a:endParaRPr>
          </a:p>
          <a:p>
            <a:r>
              <a:rPr lang="en-US" sz="2000" b="1" dirty="0">
                <a:solidFill>
                  <a:srgbClr val="0070C0"/>
                </a:solidFill>
                <a:latin typeface="Calibri" pitchFamily="34" charset="0"/>
              </a:rPr>
              <a:t>1: L P[1] 2000mm/sec FINE</a:t>
            </a:r>
          </a:p>
          <a:p>
            <a:r>
              <a:rPr lang="en-US" sz="2000" b="1" dirty="0">
                <a:solidFill>
                  <a:srgbClr val="0070C0"/>
                </a:solidFill>
                <a:latin typeface="Calibri" pitchFamily="34" charset="0"/>
              </a:rPr>
              <a:t>2: L P[2] 2000mm/sec FINE</a:t>
            </a:r>
          </a:p>
          <a:p>
            <a:r>
              <a:rPr lang="en-US" sz="2000" b="1" dirty="0">
                <a:solidFill>
                  <a:srgbClr val="0070C0"/>
                </a:solidFill>
                <a:latin typeface="Calibri" pitchFamily="34" charset="0"/>
              </a:rPr>
              <a:t>3: </a:t>
            </a:r>
            <a:r>
              <a:rPr lang="en-US" sz="2000" b="1" dirty="0">
                <a:solidFill>
                  <a:srgbClr val="FF0000"/>
                </a:solidFill>
                <a:latin typeface="Calibri" pitchFamily="34" charset="0"/>
              </a:rPr>
              <a:t>CALL xxx</a:t>
            </a:r>
          </a:p>
          <a:p>
            <a:r>
              <a:rPr lang="en-US" sz="2000" b="1" dirty="0">
                <a:solidFill>
                  <a:srgbClr val="0070C0"/>
                </a:solidFill>
                <a:latin typeface="Calibri" pitchFamily="34" charset="0"/>
              </a:rPr>
              <a:t>END</a:t>
            </a:r>
          </a:p>
          <a:p>
            <a:endParaRPr lang="en-US" sz="2000" b="1" dirty="0">
              <a:latin typeface="Calibri" pitchFamily="34" charset="0"/>
            </a:endParaRPr>
          </a:p>
        </p:txBody>
      </p:sp>
      <p:sp>
        <p:nvSpPr>
          <p:cNvPr id="8" name="Rectangle 7"/>
          <p:cNvSpPr/>
          <p:nvPr/>
        </p:nvSpPr>
        <p:spPr>
          <a:xfrm>
            <a:off x="6512886" y="3308224"/>
            <a:ext cx="4122289" cy="3477875"/>
          </a:xfrm>
          <a:prstGeom prst="rect">
            <a:avLst/>
          </a:prstGeom>
        </p:spPr>
        <p:txBody>
          <a:bodyPr wrap="square">
            <a:spAutoFit/>
          </a:bodyPr>
          <a:lstStyle/>
          <a:p>
            <a:r>
              <a:rPr lang="en-US" sz="2000" b="1" dirty="0">
                <a:solidFill>
                  <a:srgbClr val="0070C0"/>
                </a:solidFill>
                <a:latin typeface="Calibri" pitchFamily="34" charset="0"/>
              </a:rPr>
              <a:t>1: TIMER[1]=RESET</a:t>
            </a:r>
          </a:p>
          <a:p>
            <a:r>
              <a:rPr lang="en-US" sz="2000" b="1" dirty="0">
                <a:solidFill>
                  <a:srgbClr val="0070C0"/>
                </a:solidFill>
                <a:latin typeface="Calibri" pitchFamily="34" charset="0"/>
              </a:rPr>
              <a:t>2: TIMER[1]=START</a:t>
            </a:r>
          </a:p>
          <a:p>
            <a:r>
              <a:rPr lang="en-US" sz="2000" b="1" dirty="0">
                <a:solidFill>
                  <a:srgbClr val="0070C0"/>
                </a:solidFill>
                <a:latin typeface="Calibri" pitchFamily="34" charset="0"/>
              </a:rPr>
              <a:t>3: </a:t>
            </a:r>
            <a:r>
              <a:rPr lang="en-US" sz="2000" b="1" dirty="0">
                <a:solidFill>
                  <a:srgbClr val="FF0000"/>
                </a:solidFill>
                <a:latin typeface="Calibri" pitchFamily="34" charset="0"/>
              </a:rPr>
              <a:t>LBL[1] </a:t>
            </a:r>
          </a:p>
          <a:p>
            <a:r>
              <a:rPr lang="en-US" sz="2000" b="1" dirty="0">
                <a:solidFill>
                  <a:srgbClr val="0070C0"/>
                </a:solidFill>
                <a:latin typeface="Calibri" pitchFamily="34" charset="0"/>
              </a:rPr>
              <a:t>4: R[1]=R[1]+1</a:t>
            </a:r>
          </a:p>
          <a:p>
            <a:r>
              <a:rPr lang="en-US" sz="2000" b="1" dirty="0">
                <a:solidFill>
                  <a:srgbClr val="0070C0"/>
                </a:solidFill>
                <a:latin typeface="Calibri" pitchFamily="34" charset="0"/>
              </a:rPr>
              <a:t>5: L P[1] 2000mm/sec FINE</a:t>
            </a:r>
          </a:p>
          <a:p>
            <a:r>
              <a:rPr lang="en-US" sz="2000" b="1" dirty="0">
                <a:solidFill>
                  <a:srgbClr val="0070C0"/>
                </a:solidFill>
                <a:latin typeface="Calibri" pitchFamily="34" charset="0"/>
              </a:rPr>
              <a:t>6</a:t>
            </a:r>
            <a:r>
              <a:rPr lang="en-US" sz="2000" b="1" dirty="0" smtClean="0">
                <a:solidFill>
                  <a:srgbClr val="0070C0"/>
                </a:solidFill>
                <a:latin typeface="Calibri" pitchFamily="34" charset="0"/>
              </a:rPr>
              <a:t>: </a:t>
            </a:r>
            <a:r>
              <a:rPr lang="en-US" sz="2000" b="1" dirty="0" smtClean="0">
                <a:solidFill>
                  <a:srgbClr val="FF0000"/>
                </a:solidFill>
                <a:latin typeface="Calibri" pitchFamily="34" charset="0"/>
              </a:rPr>
              <a:t>SELECT R[1] = 1, JMP LBL[1]</a:t>
            </a:r>
          </a:p>
          <a:p>
            <a:r>
              <a:rPr lang="en-US" sz="2000" b="1" dirty="0">
                <a:solidFill>
                  <a:srgbClr val="0070C0"/>
                </a:solidFill>
                <a:latin typeface="Calibri" pitchFamily="34" charset="0"/>
              </a:rPr>
              <a:t>7</a:t>
            </a:r>
            <a:r>
              <a:rPr lang="en-US" sz="2000" b="1" dirty="0" smtClean="0">
                <a:solidFill>
                  <a:srgbClr val="0070C0"/>
                </a:solidFill>
                <a:latin typeface="Calibri" pitchFamily="34" charset="0"/>
              </a:rPr>
              <a:t>:                       </a:t>
            </a:r>
            <a:r>
              <a:rPr lang="en-US" sz="2000" b="1" dirty="0" smtClean="0">
                <a:solidFill>
                  <a:srgbClr val="FF0000"/>
                </a:solidFill>
                <a:latin typeface="Calibri" pitchFamily="34" charset="0"/>
              </a:rPr>
              <a:t>= 2, CALL xxx</a:t>
            </a:r>
          </a:p>
          <a:p>
            <a:r>
              <a:rPr lang="en-US" sz="2000" b="1" dirty="0">
                <a:solidFill>
                  <a:srgbClr val="0070C0"/>
                </a:solidFill>
                <a:latin typeface="Calibri" pitchFamily="34" charset="0"/>
              </a:rPr>
              <a:t>8</a:t>
            </a:r>
            <a:r>
              <a:rPr lang="en-US" sz="2000" b="1" dirty="0" smtClean="0">
                <a:solidFill>
                  <a:srgbClr val="0070C0"/>
                </a:solidFill>
                <a:latin typeface="Calibri" pitchFamily="34" charset="0"/>
              </a:rPr>
              <a:t>:                       </a:t>
            </a:r>
            <a:r>
              <a:rPr lang="en-US" sz="2000" b="1" dirty="0" smtClean="0">
                <a:solidFill>
                  <a:srgbClr val="FF0000"/>
                </a:solidFill>
                <a:latin typeface="Calibri" pitchFamily="34" charset="0"/>
              </a:rPr>
              <a:t>ELSE, JMP LBL[99]  </a:t>
            </a:r>
            <a:endParaRPr lang="en-US" sz="2000" b="1" dirty="0">
              <a:solidFill>
                <a:srgbClr val="FF0000"/>
              </a:solidFill>
              <a:latin typeface="Calibri" pitchFamily="34" charset="0"/>
            </a:endParaRPr>
          </a:p>
          <a:p>
            <a:r>
              <a:rPr lang="en-US" sz="2000" b="1" dirty="0">
                <a:solidFill>
                  <a:srgbClr val="0070C0"/>
                </a:solidFill>
                <a:latin typeface="Calibri" pitchFamily="34" charset="0"/>
              </a:rPr>
              <a:t>9</a:t>
            </a:r>
            <a:r>
              <a:rPr lang="en-US" sz="2000" b="1" dirty="0" smtClean="0">
                <a:solidFill>
                  <a:srgbClr val="0070C0"/>
                </a:solidFill>
                <a:latin typeface="Calibri" pitchFamily="34" charset="0"/>
              </a:rPr>
              <a:t>: </a:t>
            </a:r>
            <a:r>
              <a:rPr lang="en-US" sz="2000" b="1" dirty="0">
                <a:solidFill>
                  <a:srgbClr val="0070C0"/>
                </a:solidFill>
                <a:latin typeface="Calibri" pitchFamily="34" charset="0"/>
              </a:rPr>
              <a:t>TIMER[1]=</a:t>
            </a:r>
            <a:r>
              <a:rPr lang="en-US" sz="2000" b="1" dirty="0" smtClean="0">
                <a:solidFill>
                  <a:srgbClr val="0070C0"/>
                </a:solidFill>
                <a:latin typeface="Calibri" pitchFamily="34" charset="0"/>
              </a:rPr>
              <a:t>STOP</a:t>
            </a:r>
          </a:p>
          <a:p>
            <a:r>
              <a:rPr lang="en-US" sz="2000" b="1" dirty="0" smtClean="0">
                <a:solidFill>
                  <a:srgbClr val="0070C0"/>
                </a:solidFill>
                <a:latin typeface="Calibri" pitchFamily="34" charset="0"/>
              </a:rPr>
              <a:t>10: </a:t>
            </a:r>
            <a:r>
              <a:rPr lang="en-US" sz="2000" b="1" dirty="0" smtClean="0">
                <a:solidFill>
                  <a:srgbClr val="FF0000"/>
                </a:solidFill>
                <a:latin typeface="Calibri" pitchFamily="34" charset="0"/>
              </a:rPr>
              <a:t>LBL[99] </a:t>
            </a:r>
          </a:p>
          <a:p>
            <a:r>
              <a:rPr lang="en-US" sz="2000" b="1" dirty="0" smtClean="0">
                <a:solidFill>
                  <a:srgbClr val="0070C0"/>
                </a:solidFill>
                <a:latin typeface="Calibri" pitchFamily="34" charset="0"/>
              </a:rPr>
              <a:t>END</a:t>
            </a:r>
            <a:endParaRPr lang="en-US" sz="2000" b="1" dirty="0">
              <a:solidFill>
                <a:srgbClr val="0070C0"/>
              </a:solidFill>
              <a:latin typeface="Calibri" pitchFamily="34" charset="0"/>
            </a:endParaRPr>
          </a:p>
        </p:txBody>
      </p:sp>
    </p:spTree>
    <p:extLst>
      <p:ext uri="{BB962C8B-B14F-4D97-AF65-F5344CB8AC3E}">
        <p14:creationId xmlns:p14="http://schemas.microsoft.com/office/powerpoint/2010/main" xmlns="" val="179280512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down)">
                                      <p:cBhvr>
                                        <p:cTn id="27" dur="500"/>
                                        <p:tgtEl>
                                          <p:spTgt spid="4">
                                            <p:txEl>
                                              <p:pRg st="0" end="0"/>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xEl>
                                              <p:pRg st="1" end="1"/>
                                            </p:txEl>
                                          </p:spTgt>
                                        </p:tgtEl>
                                        <p:attrNameLst>
                                          <p:attrName>style.visibility</p:attrName>
                                        </p:attrNameLst>
                                      </p:cBhvr>
                                      <p:to>
                                        <p:strVal val="visible"/>
                                      </p:to>
                                    </p:set>
                                    <p:animEffect transition="in" filter="wipe(down)">
                                      <p:cBhvr>
                                        <p:cTn id="30" dur="500"/>
                                        <p:tgtEl>
                                          <p:spTgt spid="4">
                                            <p:txEl>
                                              <p:pRg st="1" end="1"/>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Effect transition="in" filter="wipe(down)">
                                      <p:cBhvr>
                                        <p:cTn id="33" dur="500"/>
                                        <p:tgtEl>
                                          <p:spTgt spid="4">
                                            <p:txEl>
                                              <p:pRg st="2" end="2"/>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wipe(down)">
                                      <p:cBhvr>
                                        <p:cTn id="36" dur="500"/>
                                        <p:tgtEl>
                                          <p:spTgt spid="4">
                                            <p:txEl>
                                              <p:pRg st="3" end="3"/>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wipe(down)">
                                      <p:cBhvr>
                                        <p:cTn id="39" dur="500"/>
                                        <p:tgtEl>
                                          <p:spTgt spid="4">
                                            <p:txEl>
                                              <p:pRg st="4" end="4"/>
                                            </p:txEl>
                                          </p:spTgt>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wipe(down)">
                                      <p:cBhvr>
                                        <p:cTn id="42" dur="500"/>
                                        <p:tgtEl>
                                          <p:spTgt spid="4">
                                            <p:txEl>
                                              <p:pRg st="5" end="5"/>
                                            </p:txEl>
                                          </p:spTgt>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wipe(down)">
                                      <p:cBhvr>
                                        <p:cTn id="45" dur="500"/>
                                        <p:tgtEl>
                                          <p:spTgt spid="4">
                                            <p:txEl>
                                              <p:pRg st="6" end="6"/>
                                            </p:tx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down)">
                                      <p:cBhvr>
                                        <p:cTn id="48" dur="500"/>
                                        <p:tgtEl>
                                          <p:spTgt spid="4">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
                                            <p:txEl>
                                              <p:pRg st="0" end="0"/>
                                            </p:txEl>
                                          </p:spTgt>
                                        </p:tgtEl>
                                        <p:attrNameLst>
                                          <p:attrName>style.visibility</p:attrName>
                                        </p:attrNameLst>
                                      </p:cBhvr>
                                      <p:to>
                                        <p:strVal val="visible"/>
                                      </p:to>
                                    </p:set>
                                    <p:animEffect transition="in" filter="wipe(down)">
                                      <p:cBhvr>
                                        <p:cTn id="53" dur="500"/>
                                        <p:tgtEl>
                                          <p:spTgt spid="7">
                                            <p:txEl>
                                              <p:pRg st="0" end="0"/>
                                            </p:txEl>
                                          </p:spTgt>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7">
                                            <p:txEl>
                                              <p:pRg st="1" end="1"/>
                                            </p:txEl>
                                          </p:spTgt>
                                        </p:tgtEl>
                                        <p:attrNameLst>
                                          <p:attrName>style.visibility</p:attrName>
                                        </p:attrNameLst>
                                      </p:cBhvr>
                                      <p:to>
                                        <p:strVal val="visible"/>
                                      </p:to>
                                    </p:set>
                                    <p:animEffect transition="in" filter="wipe(down)">
                                      <p:cBhvr>
                                        <p:cTn id="56" dur="500"/>
                                        <p:tgtEl>
                                          <p:spTgt spid="7">
                                            <p:txEl>
                                              <p:pRg st="1" end="1"/>
                                            </p:txEl>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animEffect transition="in" filter="wipe(down)">
                                      <p:cBhvr>
                                        <p:cTn id="59" dur="500"/>
                                        <p:tgtEl>
                                          <p:spTgt spid="7">
                                            <p:txEl>
                                              <p:pRg st="2" end="2"/>
                                            </p:txEl>
                                          </p:spTgt>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
                                            <p:txEl>
                                              <p:pRg st="3" end="3"/>
                                            </p:txEl>
                                          </p:spTgt>
                                        </p:tgtEl>
                                        <p:attrNameLst>
                                          <p:attrName>style.visibility</p:attrName>
                                        </p:attrNameLst>
                                      </p:cBhvr>
                                      <p:to>
                                        <p:strVal val="visible"/>
                                      </p:to>
                                    </p:set>
                                    <p:animEffect transition="in" filter="wipe(down)">
                                      <p:cBhvr>
                                        <p:cTn id="62" dur="500"/>
                                        <p:tgtEl>
                                          <p:spTgt spid="7">
                                            <p:txEl>
                                              <p:pRg st="3" end="3"/>
                                            </p:txEl>
                                          </p:spTgt>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7">
                                            <p:txEl>
                                              <p:pRg st="4" end="4"/>
                                            </p:txEl>
                                          </p:spTgt>
                                        </p:tgtEl>
                                        <p:attrNameLst>
                                          <p:attrName>style.visibility</p:attrName>
                                        </p:attrNameLst>
                                      </p:cBhvr>
                                      <p:to>
                                        <p:strVal val="visible"/>
                                      </p:to>
                                    </p:set>
                                    <p:animEffect transition="in" filter="wipe(down)">
                                      <p:cBhvr>
                                        <p:cTn id="65" dur="500"/>
                                        <p:tgtEl>
                                          <p:spTgt spid="7">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8">
                                            <p:txEl>
                                              <p:pRg st="0" end="0"/>
                                            </p:txEl>
                                          </p:spTgt>
                                        </p:tgtEl>
                                        <p:attrNameLst>
                                          <p:attrName>style.visibility</p:attrName>
                                        </p:attrNameLst>
                                      </p:cBhvr>
                                      <p:to>
                                        <p:strVal val="visible"/>
                                      </p:to>
                                    </p:set>
                                    <p:animEffect transition="in" filter="wipe(down)">
                                      <p:cBhvr>
                                        <p:cTn id="70" dur="500"/>
                                        <p:tgtEl>
                                          <p:spTgt spid="8">
                                            <p:txEl>
                                              <p:pRg st="0" end="0"/>
                                            </p:txEl>
                                          </p:spTgt>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8">
                                            <p:txEl>
                                              <p:pRg st="1" end="1"/>
                                            </p:txEl>
                                          </p:spTgt>
                                        </p:tgtEl>
                                        <p:attrNameLst>
                                          <p:attrName>style.visibility</p:attrName>
                                        </p:attrNameLst>
                                      </p:cBhvr>
                                      <p:to>
                                        <p:strVal val="visible"/>
                                      </p:to>
                                    </p:set>
                                    <p:animEffect transition="in" filter="wipe(down)">
                                      <p:cBhvr>
                                        <p:cTn id="73" dur="500"/>
                                        <p:tgtEl>
                                          <p:spTgt spid="8">
                                            <p:txEl>
                                              <p:pRg st="1" end="1"/>
                                            </p:txEl>
                                          </p:spTgt>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8">
                                            <p:txEl>
                                              <p:pRg st="2" end="2"/>
                                            </p:txEl>
                                          </p:spTgt>
                                        </p:tgtEl>
                                        <p:attrNameLst>
                                          <p:attrName>style.visibility</p:attrName>
                                        </p:attrNameLst>
                                      </p:cBhvr>
                                      <p:to>
                                        <p:strVal val="visible"/>
                                      </p:to>
                                    </p:set>
                                    <p:animEffect transition="in" filter="wipe(down)">
                                      <p:cBhvr>
                                        <p:cTn id="76" dur="500"/>
                                        <p:tgtEl>
                                          <p:spTgt spid="8">
                                            <p:txEl>
                                              <p:pRg st="2" end="2"/>
                                            </p:txEl>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8">
                                            <p:txEl>
                                              <p:pRg st="3" end="3"/>
                                            </p:txEl>
                                          </p:spTgt>
                                        </p:tgtEl>
                                        <p:attrNameLst>
                                          <p:attrName>style.visibility</p:attrName>
                                        </p:attrNameLst>
                                      </p:cBhvr>
                                      <p:to>
                                        <p:strVal val="visible"/>
                                      </p:to>
                                    </p:set>
                                    <p:animEffect transition="in" filter="wipe(down)">
                                      <p:cBhvr>
                                        <p:cTn id="79" dur="500"/>
                                        <p:tgtEl>
                                          <p:spTgt spid="8">
                                            <p:txEl>
                                              <p:pRg st="3" end="3"/>
                                            </p:txEl>
                                          </p:spTgt>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wipe(down)">
                                      <p:cBhvr>
                                        <p:cTn id="82" dur="500"/>
                                        <p:tgtEl>
                                          <p:spTgt spid="8">
                                            <p:txEl>
                                              <p:pRg st="4" end="4"/>
                                            </p:txEl>
                                          </p:spTgt>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8">
                                            <p:txEl>
                                              <p:pRg st="5" end="5"/>
                                            </p:txEl>
                                          </p:spTgt>
                                        </p:tgtEl>
                                        <p:attrNameLst>
                                          <p:attrName>style.visibility</p:attrName>
                                        </p:attrNameLst>
                                      </p:cBhvr>
                                      <p:to>
                                        <p:strVal val="visible"/>
                                      </p:to>
                                    </p:set>
                                    <p:animEffect transition="in" filter="wipe(down)">
                                      <p:cBhvr>
                                        <p:cTn id="85" dur="500"/>
                                        <p:tgtEl>
                                          <p:spTgt spid="8">
                                            <p:txEl>
                                              <p:pRg st="5" end="5"/>
                                            </p:txEl>
                                          </p:spTgt>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8">
                                            <p:txEl>
                                              <p:pRg st="6" end="6"/>
                                            </p:txEl>
                                          </p:spTgt>
                                        </p:tgtEl>
                                        <p:attrNameLst>
                                          <p:attrName>style.visibility</p:attrName>
                                        </p:attrNameLst>
                                      </p:cBhvr>
                                      <p:to>
                                        <p:strVal val="visible"/>
                                      </p:to>
                                    </p:set>
                                    <p:animEffect transition="in" filter="wipe(down)">
                                      <p:cBhvr>
                                        <p:cTn id="88" dur="500"/>
                                        <p:tgtEl>
                                          <p:spTgt spid="8">
                                            <p:txEl>
                                              <p:pRg st="6" end="6"/>
                                            </p:txEl>
                                          </p:spTgt>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8">
                                            <p:txEl>
                                              <p:pRg st="7" end="7"/>
                                            </p:txEl>
                                          </p:spTgt>
                                        </p:tgtEl>
                                        <p:attrNameLst>
                                          <p:attrName>style.visibility</p:attrName>
                                        </p:attrNameLst>
                                      </p:cBhvr>
                                      <p:to>
                                        <p:strVal val="visible"/>
                                      </p:to>
                                    </p:set>
                                    <p:animEffect transition="in" filter="wipe(down)">
                                      <p:cBhvr>
                                        <p:cTn id="91" dur="500"/>
                                        <p:tgtEl>
                                          <p:spTgt spid="8">
                                            <p:txEl>
                                              <p:pRg st="7" end="7"/>
                                            </p:txEl>
                                          </p:spTgt>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
                                            <p:txEl>
                                              <p:pRg st="8" end="8"/>
                                            </p:txEl>
                                          </p:spTgt>
                                        </p:tgtEl>
                                        <p:attrNameLst>
                                          <p:attrName>style.visibility</p:attrName>
                                        </p:attrNameLst>
                                      </p:cBhvr>
                                      <p:to>
                                        <p:strVal val="visible"/>
                                      </p:to>
                                    </p:set>
                                    <p:animEffect transition="in" filter="wipe(down)">
                                      <p:cBhvr>
                                        <p:cTn id="94" dur="500"/>
                                        <p:tgtEl>
                                          <p:spTgt spid="8">
                                            <p:txEl>
                                              <p:pRg st="8" end="8"/>
                                            </p:txEl>
                                          </p:spTgt>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
                                            <p:txEl>
                                              <p:pRg st="9" end="9"/>
                                            </p:txEl>
                                          </p:spTgt>
                                        </p:tgtEl>
                                        <p:attrNameLst>
                                          <p:attrName>style.visibility</p:attrName>
                                        </p:attrNameLst>
                                      </p:cBhvr>
                                      <p:to>
                                        <p:strVal val="visible"/>
                                      </p:to>
                                    </p:set>
                                    <p:animEffect transition="in" filter="wipe(down)">
                                      <p:cBhvr>
                                        <p:cTn id="97" dur="500"/>
                                        <p:tgtEl>
                                          <p:spTgt spid="8">
                                            <p:txEl>
                                              <p:pRg st="9" end="9"/>
                                            </p:txEl>
                                          </p:spTgt>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
                                            <p:txEl>
                                              <p:pRg st="10" end="10"/>
                                            </p:txEl>
                                          </p:spTgt>
                                        </p:tgtEl>
                                        <p:attrNameLst>
                                          <p:attrName>style.visibility</p:attrName>
                                        </p:attrNameLst>
                                      </p:cBhvr>
                                      <p:to>
                                        <p:strVal val="visible"/>
                                      </p:to>
                                    </p:set>
                                    <p:animEffect transition="in" filter="wipe(down)">
                                      <p:cBhvr>
                                        <p:cTn id="100"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build="allAtOnce"/>
      <p:bldP spid="7" grpId="0" build="allAtOnce"/>
      <p:bldP spid="8" grpId="0" build="allAtOnce"/>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3555" y="1174977"/>
            <a:ext cx="6677469" cy="465076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ectangle 2"/>
          <p:cNvSpPr/>
          <p:nvPr/>
        </p:nvSpPr>
        <p:spPr>
          <a:xfrm>
            <a:off x="4634734" y="450653"/>
            <a:ext cx="2570704" cy="492443"/>
          </a:xfrm>
          <a:prstGeom prst="rect">
            <a:avLst/>
          </a:prstGeom>
        </p:spPr>
        <p:txBody>
          <a:bodyPr wrap="none">
            <a:spAutoFit/>
          </a:bodyPr>
          <a:lstStyle/>
          <a:p>
            <a:pPr algn="ctr">
              <a:defRPr/>
            </a:pPr>
            <a:r>
              <a:rPr lang="en-US" sz="2600" b="1" dirty="0">
                <a:solidFill>
                  <a:srgbClr val="FF0000"/>
                </a:solidFill>
                <a:latin typeface="Calibri" pitchFamily="34" charset="0"/>
              </a:rPr>
              <a:t>SKIP CONIDITION</a:t>
            </a:r>
          </a:p>
        </p:txBody>
      </p:sp>
    </p:spTree>
    <p:extLst>
      <p:ext uri="{BB962C8B-B14F-4D97-AF65-F5344CB8AC3E}">
        <p14:creationId xmlns:p14="http://schemas.microsoft.com/office/powerpoint/2010/main" xmlns="" val="10825927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015778" y="3359844"/>
            <a:ext cx="3388659" cy="2489627"/>
            <a:chOff x="850106" y="3702050"/>
            <a:chExt cx="3733800" cy="2743200"/>
          </a:xfrm>
        </p:grpSpPr>
        <p:grpSp>
          <p:nvGrpSpPr>
            <p:cNvPr id="5" name="Group 4"/>
            <p:cNvGrpSpPr/>
            <p:nvPr/>
          </p:nvGrpSpPr>
          <p:grpSpPr>
            <a:xfrm>
              <a:off x="850106" y="5873750"/>
              <a:ext cx="3733800" cy="571500"/>
              <a:chOff x="2526506" y="4399882"/>
              <a:chExt cx="3733800" cy="571500"/>
            </a:xfrm>
          </p:grpSpPr>
          <p:sp>
            <p:nvSpPr>
              <p:cNvPr id="2" name="Rectangle 1"/>
              <p:cNvSpPr/>
              <p:nvPr/>
            </p:nvSpPr>
            <p:spPr>
              <a:xfrm>
                <a:off x="2755106" y="4578350"/>
                <a:ext cx="3276600" cy="190500"/>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3" name="L-Shape 2"/>
              <p:cNvSpPr/>
              <p:nvPr/>
            </p:nvSpPr>
            <p:spPr>
              <a:xfrm>
                <a:off x="25265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4" name="L-Shape 3"/>
              <p:cNvSpPr/>
              <p:nvPr/>
            </p:nvSpPr>
            <p:spPr>
              <a:xfrm flipH="1">
                <a:off x="58793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grpSp>
          <p:nvGrpSpPr>
            <p:cNvPr id="6" name="Group 5"/>
            <p:cNvGrpSpPr/>
            <p:nvPr/>
          </p:nvGrpSpPr>
          <p:grpSpPr>
            <a:xfrm>
              <a:off x="850106" y="5187950"/>
              <a:ext cx="3733800" cy="571500"/>
              <a:chOff x="2526506" y="4399882"/>
              <a:chExt cx="3733800" cy="571500"/>
            </a:xfrm>
          </p:grpSpPr>
          <p:sp>
            <p:nvSpPr>
              <p:cNvPr id="7" name="Rectangle 6"/>
              <p:cNvSpPr/>
              <p:nvPr/>
            </p:nvSpPr>
            <p:spPr>
              <a:xfrm>
                <a:off x="2755106" y="4578350"/>
                <a:ext cx="3276600" cy="190500"/>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8" name="L-Shape 7"/>
              <p:cNvSpPr/>
              <p:nvPr/>
            </p:nvSpPr>
            <p:spPr>
              <a:xfrm>
                <a:off x="25265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9" name="L-Shape 8"/>
              <p:cNvSpPr/>
              <p:nvPr/>
            </p:nvSpPr>
            <p:spPr>
              <a:xfrm flipH="1">
                <a:off x="58793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grpSp>
          <p:nvGrpSpPr>
            <p:cNvPr id="10" name="Group 9"/>
            <p:cNvGrpSpPr/>
            <p:nvPr/>
          </p:nvGrpSpPr>
          <p:grpSpPr>
            <a:xfrm>
              <a:off x="850106" y="4387850"/>
              <a:ext cx="3733800" cy="571500"/>
              <a:chOff x="2526506" y="4399882"/>
              <a:chExt cx="3733800" cy="571500"/>
            </a:xfrm>
          </p:grpSpPr>
          <p:sp>
            <p:nvSpPr>
              <p:cNvPr id="11" name="Rectangle 10"/>
              <p:cNvSpPr/>
              <p:nvPr/>
            </p:nvSpPr>
            <p:spPr>
              <a:xfrm>
                <a:off x="2755106" y="4578350"/>
                <a:ext cx="3276600" cy="190500"/>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12" name="L-Shape 11"/>
              <p:cNvSpPr/>
              <p:nvPr/>
            </p:nvSpPr>
            <p:spPr>
              <a:xfrm>
                <a:off x="25265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13" name="L-Shape 12"/>
              <p:cNvSpPr/>
              <p:nvPr/>
            </p:nvSpPr>
            <p:spPr>
              <a:xfrm flipH="1">
                <a:off x="58793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grpSp>
          <p:nvGrpSpPr>
            <p:cNvPr id="14" name="Group 13"/>
            <p:cNvGrpSpPr/>
            <p:nvPr/>
          </p:nvGrpSpPr>
          <p:grpSpPr>
            <a:xfrm>
              <a:off x="850106" y="3702050"/>
              <a:ext cx="3733800" cy="571500"/>
              <a:chOff x="2526506" y="4399882"/>
              <a:chExt cx="3733800" cy="571500"/>
            </a:xfrm>
          </p:grpSpPr>
          <p:sp>
            <p:nvSpPr>
              <p:cNvPr id="15" name="Rectangle 14"/>
              <p:cNvSpPr/>
              <p:nvPr/>
            </p:nvSpPr>
            <p:spPr>
              <a:xfrm>
                <a:off x="2755106" y="4578350"/>
                <a:ext cx="3276600" cy="190500"/>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16" name="L-Shape 15"/>
              <p:cNvSpPr/>
              <p:nvPr/>
            </p:nvSpPr>
            <p:spPr>
              <a:xfrm>
                <a:off x="25265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17" name="L-Shape 16"/>
              <p:cNvSpPr/>
              <p:nvPr/>
            </p:nvSpPr>
            <p:spPr>
              <a:xfrm flipH="1">
                <a:off x="5879306" y="4399882"/>
                <a:ext cx="381000" cy="571500"/>
              </a:xfrm>
              <a:prstGeom prst="corner">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grpSp>
      <p:sp>
        <p:nvSpPr>
          <p:cNvPr id="20" name="Rectangle 19"/>
          <p:cNvSpPr/>
          <p:nvPr/>
        </p:nvSpPr>
        <p:spPr>
          <a:xfrm>
            <a:off x="7064188" y="3895805"/>
            <a:ext cx="2973721" cy="172891"/>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21" name="Rectangle 20"/>
          <p:cNvSpPr/>
          <p:nvPr/>
        </p:nvSpPr>
        <p:spPr>
          <a:xfrm>
            <a:off x="5189377" y="436585"/>
            <a:ext cx="1461426" cy="492443"/>
          </a:xfrm>
          <a:prstGeom prst="rect">
            <a:avLst/>
          </a:prstGeom>
        </p:spPr>
        <p:txBody>
          <a:bodyPr wrap="none">
            <a:spAutoFit/>
          </a:bodyPr>
          <a:lstStyle/>
          <a:p>
            <a:pPr algn="ctr">
              <a:defRPr/>
            </a:pPr>
            <a:r>
              <a:rPr lang="en-US" sz="2600" b="1" dirty="0">
                <a:solidFill>
                  <a:srgbClr val="FF0000"/>
                </a:solidFill>
                <a:latin typeface="Calibri" pitchFamily="34" charset="0"/>
              </a:rPr>
              <a:t>EXERCISE</a:t>
            </a:r>
          </a:p>
        </p:txBody>
      </p:sp>
      <p:grpSp>
        <p:nvGrpSpPr>
          <p:cNvPr id="22" name="Group 51"/>
          <p:cNvGrpSpPr/>
          <p:nvPr/>
        </p:nvGrpSpPr>
        <p:grpSpPr>
          <a:xfrm>
            <a:off x="2215800" y="662748"/>
            <a:ext cx="2981168" cy="2143845"/>
            <a:chOff x="4007093" y="509102"/>
            <a:chExt cx="5999783" cy="3269148"/>
          </a:xfrm>
        </p:grpSpPr>
        <p:grpSp>
          <p:nvGrpSpPr>
            <p:cNvPr id="23" name="Group 12"/>
            <p:cNvGrpSpPr/>
            <p:nvPr/>
          </p:nvGrpSpPr>
          <p:grpSpPr>
            <a:xfrm>
              <a:off x="4007093" y="1873250"/>
              <a:ext cx="5999783" cy="1905000"/>
              <a:chOff x="4007093" y="1873250"/>
              <a:chExt cx="5999783" cy="1905000"/>
            </a:xfrm>
          </p:grpSpPr>
          <p:sp>
            <p:nvSpPr>
              <p:cNvPr id="29" name="Flowchart: Process 28"/>
              <p:cNvSpPr/>
              <p:nvPr/>
            </p:nvSpPr>
            <p:spPr>
              <a:xfrm>
                <a:off x="90035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0" name="Flowchart: Process 29"/>
              <p:cNvSpPr/>
              <p:nvPr/>
            </p:nvSpPr>
            <p:spPr>
              <a:xfrm>
                <a:off x="42029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pic>
            <p:nvPicPr>
              <p:cNvPr id="31" name="Picture 2"/>
              <p:cNvPicPr>
                <a:picLocks noChangeAspect="1" noChangeArrowheads="1"/>
              </p:cNvPicPr>
              <p:nvPr/>
            </p:nvPicPr>
            <p:blipFill>
              <a:blip r:embed="rId2" cstate="print"/>
              <a:srcRect/>
              <a:stretch>
                <a:fillRect/>
              </a:stretch>
            </p:blipFill>
            <p:spPr bwMode="auto">
              <a:xfrm rot="10800000">
                <a:off x="8317706" y="1873250"/>
                <a:ext cx="733425" cy="1571625"/>
              </a:xfrm>
              <a:prstGeom prst="rect">
                <a:avLst/>
              </a:prstGeom>
              <a:noFill/>
              <a:ln w="9525">
                <a:noFill/>
                <a:miter lim="800000"/>
                <a:headEnd/>
                <a:tailEnd/>
              </a:ln>
            </p:spPr>
          </p:pic>
          <p:pic>
            <p:nvPicPr>
              <p:cNvPr id="32" name="Picture 2"/>
              <p:cNvPicPr>
                <a:picLocks noChangeAspect="1" noChangeArrowheads="1"/>
              </p:cNvPicPr>
              <p:nvPr/>
            </p:nvPicPr>
            <p:blipFill>
              <a:blip r:embed="rId2" cstate="print"/>
              <a:srcRect/>
              <a:stretch>
                <a:fillRect/>
              </a:stretch>
            </p:blipFill>
            <p:spPr bwMode="auto">
              <a:xfrm rot="10800000">
                <a:off x="5041106" y="1901824"/>
                <a:ext cx="733425" cy="1571625"/>
              </a:xfrm>
              <a:prstGeom prst="rect">
                <a:avLst/>
              </a:prstGeom>
              <a:noFill/>
              <a:ln w="9525">
                <a:noFill/>
                <a:miter lim="800000"/>
                <a:headEnd/>
                <a:tailEnd/>
              </a:ln>
            </p:spPr>
          </p:pic>
          <p:sp>
            <p:nvSpPr>
              <p:cNvPr id="33" name="Rectangle 32"/>
              <p:cNvSpPr/>
              <p:nvPr/>
            </p:nvSpPr>
            <p:spPr>
              <a:xfrm>
                <a:off x="4279106" y="2863850"/>
                <a:ext cx="5486400" cy="152400"/>
              </a:xfrm>
              <a:prstGeom prst="rect">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4" name="L-Shape 4"/>
              <p:cNvSpPr/>
              <p:nvPr/>
            </p:nvSpPr>
            <p:spPr>
              <a:xfrm rot="2651412">
                <a:off x="4007093" y="2799429"/>
                <a:ext cx="405001"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5" name="L-Shape 34"/>
              <p:cNvSpPr/>
              <p:nvPr/>
            </p:nvSpPr>
            <p:spPr>
              <a:xfrm rot="19510894" flipH="1">
                <a:off x="9581137" y="2827340"/>
                <a:ext cx="425739"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36" name="Group 9"/>
              <p:cNvGrpSpPr/>
              <p:nvPr/>
            </p:nvGrpSpPr>
            <p:grpSpPr>
              <a:xfrm>
                <a:off x="6578396" y="3016250"/>
                <a:ext cx="228606" cy="762000"/>
                <a:chOff x="6638038" y="3016250"/>
                <a:chExt cx="381009" cy="1066800"/>
              </a:xfrm>
              <a:solidFill>
                <a:schemeClr val="accent3">
                  <a:lumMod val="65000"/>
                </a:schemeClr>
              </a:solidFill>
            </p:grpSpPr>
            <p:sp>
              <p:nvSpPr>
                <p:cNvPr id="37" name="Flowchart: Process 36"/>
                <p:cNvSpPr/>
                <p:nvPr/>
              </p:nvSpPr>
              <p:spPr>
                <a:xfrm>
                  <a:off x="6638047" y="3016250"/>
                  <a:ext cx="381000" cy="612647"/>
                </a:xfrm>
                <a:prstGeom prst="flowChartProcess">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8" name="Flowchart: Merge 37"/>
                <p:cNvSpPr/>
                <p:nvPr/>
              </p:nvSpPr>
              <p:spPr>
                <a:xfrm>
                  <a:off x="6638038" y="3625850"/>
                  <a:ext cx="381000" cy="457200"/>
                </a:xfrm>
                <a:prstGeom prst="flowChartMerge">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24" name="Flowchart: Process 23"/>
            <p:cNvSpPr/>
            <p:nvPr/>
          </p:nvSpPr>
          <p:spPr>
            <a:xfrm>
              <a:off x="6260306" y="1949450"/>
              <a:ext cx="1066800" cy="917448"/>
            </a:xfrm>
            <a:prstGeom prst="flowChartProcess">
              <a:avLst/>
            </a:prstGeom>
            <a:solidFill>
              <a:schemeClr val="accent2">
                <a:lumMod val="40000"/>
                <a:lumOff val="60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25" name="Group 31"/>
            <p:cNvGrpSpPr/>
            <p:nvPr/>
          </p:nvGrpSpPr>
          <p:grpSpPr>
            <a:xfrm>
              <a:off x="6260306" y="509102"/>
              <a:ext cx="2032135" cy="1516548"/>
              <a:chOff x="6260306" y="509102"/>
              <a:chExt cx="2032135" cy="1516548"/>
            </a:xfrm>
          </p:grpSpPr>
          <p:sp>
            <p:nvSpPr>
              <p:cNvPr id="26" name="Rounded Rectangle 25"/>
              <p:cNvSpPr/>
              <p:nvPr/>
            </p:nvSpPr>
            <p:spPr>
              <a:xfrm rot="19064553">
                <a:off x="6542724" y="509102"/>
                <a:ext cx="1749717" cy="609600"/>
              </a:xfrm>
              <a:prstGeom prst="roundRect">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7" name="Oval 26"/>
              <p:cNvSpPr/>
              <p:nvPr/>
            </p:nvSpPr>
            <p:spPr>
              <a:xfrm>
                <a:off x="6336506" y="1035050"/>
                <a:ext cx="914400" cy="9144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8" name="Flowchart: Process 27"/>
              <p:cNvSpPr/>
              <p:nvPr/>
            </p:nvSpPr>
            <p:spPr>
              <a:xfrm>
                <a:off x="6260306" y="1720850"/>
                <a:ext cx="1066800" cy="304800"/>
              </a:xfrm>
              <a:prstGeom prst="flowChartProcess">
                <a:avLst/>
              </a:prstGeom>
              <a:solidFill>
                <a:schemeClr val="tx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grpSp>
        <p:nvGrpSpPr>
          <p:cNvPr id="42" name="Group 41"/>
          <p:cNvGrpSpPr/>
          <p:nvPr/>
        </p:nvGrpSpPr>
        <p:grpSpPr>
          <a:xfrm>
            <a:off x="1766693" y="2333419"/>
            <a:ext cx="3914368" cy="3930989"/>
            <a:chOff x="575651" y="2571082"/>
            <a:chExt cx="4313054" cy="4331368"/>
          </a:xfrm>
        </p:grpSpPr>
        <p:sp>
          <p:nvSpPr>
            <p:cNvPr id="39" name="Half Frame 38"/>
            <p:cNvSpPr/>
            <p:nvPr/>
          </p:nvSpPr>
          <p:spPr>
            <a:xfrm rot="16200000">
              <a:off x="-1285233" y="4431966"/>
              <a:ext cx="4331368" cy="609600"/>
            </a:xfrm>
            <a:prstGeom prst="halfFrame">
              <a:avLst/>
            </a:prstGeom>
            <a:solidFill>
              <a:srgbClr val="FFC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solidFill>
                  <a:schemeClr val="tx1"/>
                </a:solidFill>
              </a:endParaRPr>
            </a:p>
          </p:txBody>
        </p:sp>
        <p:sp>
          <p:nvSpPr>
            <p:cNvPr id="40" name="Half Frame 39"/>
            <p:cNvSpPr/>
            <p:nvPr/>
          </p:nvSpPr>
          <p:spPr>
            <a:xfrm rot="16200000" flipV="1">
              <a:off x="2431461" y="4445206"/>
              <a:ext cx="4331368" cy="583120"/>
            </a:xfrm>
            <a:prstGeom prst="halfFrame">
              <a:avLst/>
            </a:prstGeom>
            <a:solidFill>
              <a:srgbClr val="FFC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solidFill>
                  <a:schemeClr val="tx1"/>
                </a:solidFill>
              </a:endParaRPr>
            </a:p>
          </p:txBody>
        </p:sp>
        <p:sp>
          <p:nvSpPr>
            <p:cNvPr id="41" name="Rectangle 40"/>
            <p:cNvSpPr/>
            <p:nvPr/>
          </p:nvSpPr>
          <p:spPr>
            <a:xfrm>
              <a:off x="1177704" y="6673850"/>
              <a:ext cx="3215701" cy="228600"/>
            </a:xfrm>
            <a:prstGeom prst="rect">
              <a:avLst/>
            </a:prstGeom>
            <a:solidFill>
              <a:srgbClr val="FFC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sp>
        <p:nvSpPr>
          <p:cNvPr id="43" name="Flowchart: Or 42"/>
          <p:cNvSpPr/>
          <p:nvPr/>
        </p:nvSpPr>
        <p:spPr>
          <a:xfrm>
            <a:off x="3480721" y="2749642"/>
            <a:ext cx="139004" cy="142931"/>
          </a:xfrm>
          <a:prstGeom prst="flowChartOr">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
        <p:nvSpPr>
          <p:cNvPr id="44" name="Flowchart: Or 43"/>
          <p:cNvSpPr/>
          <p:nvPr/>
        </p:nvSpPr>
        <p:spPr>
          <a:xfrm>
            <a:off x="3481926" y="5844853"/>
            <a:ext cx="139004" cy="142931"/>
          </a:xfrm>
          <a:prstGeom prst="flowChartOr">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spTree>
    <p:extLst>
      <p:ext uri="{BB962C8B-B14F-4D97-AF65-F5344CB8AC3E}">
        <p14:creationId xmlns:p14="http://schemas.microsoft.com/office/powerpoint/2010/main" xmlns="" val="38234285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29814" y="434297"/>
            <a:ext cx="1050096" cy="584775"/>
          </a:xfrm>
          <a:prstGeom prst="rect">
            <a:avLst/>
          </a:prstGeom>
        </p:spPr>
        <p:txBody>
          <a:bodyPr wrap="none">
            <a:spAutoFit/>
          </a:bodyPr>
          <a:lstStyle/>
          <a:p>
            <a:pPr algn="ctr">
              <a:defRPr/>
            </a:pPr>
            <a:r>
              <a:rPr lang="en-US" sz="3200" b="1" dirty="0" smtClean="0">
                <a:solidFill>
                  <a:srgbClr val="FF0000"/>
                </a:solidFill>
                <a:latin typeface="Calibri" pitchFamily="34" charset="0"/>
              </a:rPr>
              <a:t>I/O’S</a:t>
            </a:r>
            <a:endParaRPr lang="en-US" sz="3200" b="1" dirty="0">
              <a:solidFill>
                <a:srgbClr val="FF0000"/>
              </a:solidFill>
              <a:latin typeface="Calibri" pitchFamily="34" charset="0"/>
            </a:endParaRPr>
          </a:p>
        </p:txBody>
      </p:sp>
      <p:sp>
        <p:nvSpPr>
          <p:cNvPr id="4" name="Rectangle 3"/>
          <p:cNvSpPr/>
          <p:nvPr/>
        </p:nvSpPr>
        <p:spPr>
          <a:xfrm>
            <a:off x="674902" y="1179515"/>
            <a:ext cx="10959921" cy="5324535"/>
          </a:xfrm>
          <a:prstGeom prst="rect">
            <a:avLst/>
          </a:prstGeom>
        </p:spPr>
        <p:txBody>
          <a:bodyPr wrap="square">
            <a:spAutoFit/>
          </a:bodyPr>
          <a:lstStyle/>
          <a:p>
            <a:r>
              <a:rPr lang="en-IN" sz="2000" b="1" dirty="0">
                <a:solidFill>
                  <a:srgbClr val="0070C0"/>
                </a:solidFill>
                <a:latin typeface="Calibri" panose="020F0502020204030204" pitchFamily="34" charset="0"/>
                <a:cs typeface="Calibri" panose="020F0502020204030204" pitchFamily="34" charset="0"/>
              </a:rPr>
              <a:t>Input/output signals (I/O) are electric signals that allow the controller to communicate with the robot,</a:t>
            </a:r>
          </a:p>
          <a:p>
            <a:r>
              <a:rPr lang="en-IN" sz="2000" b="1" dirty="0">
                <a:solidFill>
                  <a:srgbClr val="0070C0"/>
                </a:solidFill>
                <a:latin typeface="Calibri" panose="020F0502020204030204" pitchFamily="34" charset="0"/>
                <a:cs typeface="Calibri" panose="020F0502020204030204" pitchFamily="34" charset="0"/>
              </a:rPr>
              <a:t>end effector, external equipment, and other peripheral equipment of the system</a:t>
            </a:r>
            <a:r>
              <a:rPr lang="en-IN" sz="2000" b="1" dirty="0" smtClean="0">
                <a:solidFill>
                  <a:srgbClr val="0070C0"/>
                </a:solidFill>
                <a:latin typeface="Calibri" panose="020F0502020204030204" pitchFamily="34" charset="0"/>
                <a:cs typeface="Calibri" panose="020F0502020204030204" pitchFamily="34" charset="0"/>
              </a:rPr>
              <a:t>.</a:t>
            </a:r>
          </a:p>
          <a:p>
            <a:endParaRPr lang="en-IN" sz="2000" b="1" dirty="0">
              <a:solidFill>
                <a:srgbClr val="0070C0"/>
              </a:solidFill>
              <a:latin typeface="Calibri" panose="020F0502020204030204" pitchFamily="34" charset="0"/>
              <a:cs typeface="Calibri" panose="020F0502020204030204" pitchFamily="34" charset="0"/>
            </a:endParaRPr>
          </a:p>
          <a:p>
            <a:r>
              <a:rPr lang="en-IN" sz="2000" b="1" dirty="0">
                <a:solidFill>
                  <a:srgbClr val="0070C0"/>
                </a:solidFill>
                <a:latin typeface="Calibri" panose="020F0502020204030204" pitchFamily="34" charset="0"/>
                <a:cs typeface="Calibri" panose="020F0502020204030204" pitchFamily="34" charset="0"/>
              </a:rPr>
              <a:t>The signals are divided into two groups: </a:t>
            </a:r>
            <a:endParaRPr lang="en-IN" sz="2000" b="1" dirty="0" smtClean="0">
              <a:solidFill>
                <a:srgbClr val="0070C0"/>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2000" b="1" dirty="0" smtClean="0">
                <a:solidFill>
                  <a:srgbClr val="FF0000"/>
                </a:solidFill>
                <a:latin typeface="Calibri" panose="020F0502020204030204" pitchFamily="34" charset="0"/>
                <a:cs typeface="Calibri" panose="020F0502020204030204" pitchFamily="34" charset="0"/>
              </a:rPr>
              <a:t>General-purpose </a:t>
            </a:r>
            <a:r>
              <a:rPr lang="en-IN" sz="2000" b="1" dirty="0">
                <a:solidFill>
                  <a:srgbClr val="FF0000"/>
                </a:solidFill>
                <a:latin typeface="Calibri" panose="020F0502020204030204" pitchFamily="34" charset="0"/>
                <a:cs typeface="Calibri" panose="020F0502020204030204" pitchFamily="34" charset="0"/>
              </a:rPr>
              <a:t>I/O</a:t>
            </a:r>
          </a:p>
          <a:p>
            <a:r>
              <a:rPr lang="en-IN" sz="2000" b="1" dirty="0" smtClean="0">
                <a:solidFill>
                  <a:srgbClr val="0070C0"/>
                </a:solidFill>
                <a:latin typeface="Calibri" panose="020F0502020204030204" pitchFamily="34" charset="0"/>
                <a:cs typeface="Calibri" panose="020F0502020204030204" pitchFamily="34" charset="0"/>
              </a:rPr>
              <a:t>	The </a:t>
            </a:r>
            <a:r>
              <a:rPr lang="en-IN" sz="2000" b="1" dirty="0">
                <a:solidFill>
                  <a:srgbClr val="0070C0"/>
                </a:solidFill>
                <a:latin typeface="Calibri" panose="020F0502020204030204" pitchFamily="34" charset="0"/>
                <a:cs typeface="Calibri" panose="020F0502020204030204" pitchFamily="34" charset="0"/>
              </a:rPr>
              <a:t>user can define the general-purpose I/O as required.</a:t>
            </a:r>
          </a:p>
          <a:p>
            <a:r>
              <a:rPr lang="en-IN" sz="2000" b="1" dirty="0" smtClean="0">
                <a:solidFill>
                  <a:srgbClr val="0070C0"/>
                </a:solidFill>
                <a:latin typeface="Calibri" panose="020F0502020204030204" pitchFamily="34" charset="0"/>
                <a:cs typeface="Calibri" panose="020F0502020204030204" pitchFamily="34" charset="0"/>
              </a:rPr>
              <a:t>	This </a:t>
            </a:r>
            <a:r>
              <a:rPr lang="en-IN" sz="2000" b="1" dirty="0">
                <a:solidFill>
                  <a:srgbClr val="0070C0"/>
                </a:solidFill>
                <a:latin typeface="Calibri" panose="020F0502020204030204" pitchFamily="34" charset="0"/>
                <a:cs typeface="Calibri" panose="020F0502020204030204" pitchFamily="34" charset="0"/>
              </a:rPr>
              <a:t>group includes the following signals:</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Digital I/O: DI[</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]/DO[</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Group I/O: GI[</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]/GO[</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Analog I/O: AI[</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]/AO[</a:t>
            </a:r>
            <a:r>
              <a:rPr lang="en-IN" sz="2000" b="1" dirty="0" err="1">
                <a:solidFill>
                  <a:srgbClr val="0070C0"/>
                </a:solidFill>
                <a:latin typeface="Calibri" panose="020F0502020204030204" pitchFamily="34" charset="0"/>
                <a:cs typeface="Calibri" panose="020F0502020204030204" pitchFamily="34" charset="0"/>
              </a:rPr>
              <a:t>i</a:t>
            </a:r>
            <a:r>
              <a:rPr lang="en-IN" sz="2000" b="1" dirty="0" smtClean="0">
                <a:solidFill>
                  <a:srgbClr val="0070C0"/>
                </a:solidFill>
                <a:latin typeface="Calibri" panose="020F0502020204030204" pitchFamily="34" charset="0"/>
                <a:cs typeface="Calibri" panose="020F0502020204030204" pitchFamily="34" charset="0"/>
              </a:rPr>
              <a:t>]</a:t>
            </a:r>
          </a:p>
          <a:p>
            <a:endParaRPr lang="en-IN" sz="2000" b="1" dirty="0">
              <a:solidFill>
                <a:srgbClr val="FF0000"/>
              </a:solidFill>
              <a:latin typeface="Calibri" panose="020F0502020204030204" pitchFamily="34" charset="0"/>
              <a:cs typeface="Calibri" panose="020F0502020204030204" pitchFamily="34" charset="0"/>
            </a:endParaRPr>
          </a:p>
          <a:p>
            <a:pPr marL="342900" indent="-342900">
              <a:buFont typeface="Wingdings" panose="05000000000000000000" pitchFamily="2" charset="2"/>
              <a:buChar char="Ø"/>
            </a:pPr>
            <a:r>
              <a:rPr lang="en-IN" sz="2000" b="1" dirty="0" smtClean="0">
                <a:solidFill>
                  <a:srgbClr val="FF0000"/>
                </a:solidFill>
                <a:latin typeface="Calibri" panose="020F0502020204030204" pitchFamily="34" charset="0"/>
                <a:cs typeface="Calibri" panose="020F0502020204030204" pitchFamily="34" charset="0"/>
              </a:rPr>
              <a:t>Specialized </a:t>
            </a:r>
            <a:r>
              <a:rPr lang="en-IN" sz="2000" b="1" dirty="0">
                <a:solidFill>
                  <a:srgbClr val="FF0000"/>
                </a:solidFill>
                <a:latin typeface="Calibri" panose="020F0502020204030204" pitchFamily="34" charset="0"/>
                <a:cs typeface="Calibri" panose="020F0502020204030204" pitchFamily="34" charset="0"/>
              </a:rPr>
              <a:t>I/O</a:t>
            </a:r>
          </a:p>
          <a:p>
            <a:r>
              <a:rPr lang="en-IN" sz="2000" b="1" dirty="0" smtClean="0">
                <a:solidFill>
                  <a:srgbClr val="0070C0"/>
                </a:solidFill>
                <a:latin typeface="Calibri" panose="020F0502020204030204" pitchFamily="34" charset="0"/>
                <a:cs typeface="Calibri" panose="020F0502020204030204" pitchFamily="34" charset="0"/>
              </a:rPr>
              <a:t>	The </a:t>
            </a:r>
            <a:r>
              <a:rPr lang="en-IN" sz="2000" b="1" dirty="0">
                <a:solidFill>
                  <a:srgbClr val="0070C0"/>
                </a:solidFill>
                <a:latin typeface="Calibri" panose="020F0502020204030204" pitchFamily="34" charset="0"/>
                <a:cs typeface="Calibri" panose="020F0502020204030204" pitchFamily="34" charset="0"/>
              </a:rPr>
              <a:t>use of the specialized I/O has already been defined.</a:t>
            </a:r>
          </a:p>
          <a:p>
            <a:r>
              <a:rPr lang="en-IN" sz="2000" b="1" dirty="0" smtClean="0">
                <a:solidFill>
                  <a:srgbClr val="0070C0"/>
                </a:solidFill>
                <a:latin typeface="Calibri" panose="020F0502020204030204" pitchFamily="34" charset="0"/>
                <a:cs typeface="Calibri" panose="020F0502020204030204" pitchFamily="34" charset="0"/>
              </a:rPr>
              <a:t>	This </a:t>
            </a:r>
            <a:r>
              <a:rPr lang="en-IN" sz="2000" b="1" dirty="0">
                <a:solidFill>
                  <a:srgbClr val="0070C0"/>
                </a:solidFill>
                <a:latin typeface="Calibri" panose="020F0502020204030204" pitchFamily="34" charset="0"/>
                <a:cs typeface="Calibri" panose="020F0502020204030204" pitchFamily="34" charset="0"/>
              </a:rPr>
              <a:t>group includes the following signals:</a:t>
            </a:r>
          </a:p>
          <a:p>
            <a:r>
              <a:rPr lang="it-IT" sz="2000" b="1" dirty="0" smtClean="0">
                <a:solidFill>
                  <a:srgbClr val="0070C0"/>
                </a:solidFill>
                <a:latin typeface="Calibri" panose="020F0502020204030204" pitchFamily="34" charset="0"/>
                <a:cs typeface="Calibri" panose="020F0502020204030204" pitchFamily="34" charset="0"/>
              </a:rPr>
              <a:t>	• </a:t>
            </a:r>
            <a:r>
              <a:rPr lang="it-IT" sz="2000" b="1" dirty="0">
                <a:solidFill>
                  <a:srgbClr val="0070C0"/>
                </a:solidFill>
                <a:latin typeface="Calibri" panose="020F0502020204030204" pitchFamily="34" charset="0"/>
                <a:cs typeface="Calibri" panose="020F0502020204030204" pitchFamily="34" charset="0"/>
              </a:rPr>
              <a:t>Peripheral (UOP) I/O: UI[i]/UO[i]</a:t>
            </a:r>
          </a:p>
          <a:p>
            <a:r>
              <a:rPr lang="it-IT" sz="2000" b="1" dirty="0" smtClean="0">
                <a:solidFill>
                  <a:srgbClr val="0070C0"/>
                </a:solidFill>
                <a:latin typeface="Calibri" panose="020F0502020204030204" pitchFamily="34" charset="0"/>
                <a:cs typeface="Calibri" panose="020F0502020204030204" pitchFamily="34" charset="0"/>
              </a:rPr>
              <a:t>	• </a:t>
            </a:r>
            <a:r>
              <a:rPr lang="it-IT" sz="2000" b="1" dirty="0">
                <a:solidFill>
                  <a:srgbClr val="0070C0"/>
                </a:solidFill>
                <a:latin typeface="Calibri" panose="020F0502020204030204" pitchFamily="34" charset="0"/>
                <a:cs typeface="Calibri" panose="020F0502020204030204" pitchFamily="34" charset="0"/>
              </a:rPr>
              <a:t>Operator's panel (SOP) I/O: SI[i]/SO[i]</a:t>
            </a:r>
          </a:p>
          <a:p>
            <a:r>
              <a:rPr lang="en-IN" sz="2000" b="1" dirty="0" smtClean="0">
                <a:solidFill>
                  <a:srgbClr val="0070C0"/>
                </a:solidFill>
                <a:latin typeface="Calibri" panose="020F0502020204030204" pitchFamily="34" charset="0"/>
                <a:cs typeface="Calibri" panose="020F0502020204030204" pitchFamily="34" charset="0"/>
              </a:rPr>
              <a:t>	• </a:t>
            </a:r>
            <a:r>
              <a:rPr lang="en-IN" sz="2000" b="1" dirty="0">
                <a:solidFill>
                  <a:srgbClr val="0070C0"/>
                </a:solidFill>
                <a:latin typeface="Calibri" panose="020F0502020204030204" pitchFamily="34" charset="0"/>
                <a:cs typeface="Calibri" panose="020F0502020204030204" pitchFamily="34" charset="0"/>
              </a:rPr>
              <a:t>Robot I/O: RI[</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]/RO[</a:t>
            </a:r>
            <a:r>
              <a:rPr lang="en-IN" sz="2000" b="1" dirty="0" err="1">
                <a:solidFill>
                  <a:srgbClr val="0070C0"/>
                </a:solidFill>
                <a:latin typeface="Calibri" panose="020F0502020204030204" pitchFamily="34" charset="0"/>
                <a:cs typeface="Calibri" panose="020F0502020204030204" pitchFamily="34" charset="0"/>
              </a:rPr>
              <a:t>i</a:t>
            </a:r>
            <a:r>
              <a:rPr lang="en-IN" sz="2000" b="1" dirty="0">
                <a:solidFill>
                  <a:srgbClr val="0070C0"/>
                </a:solidFill>
                <a:latin typeface="Calibri" panose="020F0502020204030204" pitchFamily="34" charset="0"/>
                <a:cs typeface="Calibri" panose="020F0502020204030204" pitchFamily="34" charset="0"/>
              </a:rPr>
              <a:t>]</a:t>
            </a:r>
          </a:p>
        </p:txBody>
      </p:sp>
      <p:sp>
        <p:nvSpPr>
          <p:cNvPr id="5" name="Rectangle 4"/>
          <p:cNvSpPr/>
          <p:nvPr/>
        </p:nvSpPr>
        <p:spPr>
          <a:xfrm>
            <a:off x="9003241" y="3664111"/>
            <a:ext cx="2631582" cy="923330"/>
          </a:xfrm>
          <a:prstGeom prst="rect">
            <a:avLst/>
          </a:prstGeom>
          <a:ln>
            <a:solidFill>
              <a:schemeClr val="tx1"/>
            </a:solidFill>
          </a:ln>
        </p:spPr>
        <p:txBody>
          <a:bodyPr wrap="square">
            <a:spAutoFit/>
          </a:bodyPr>
          <a:lstStyle/>
          <a:p>
            <a:r>
              <a:rPr lang="en-IN" b="1" dirty="0">
                <a:solidFill>
                  <a:srgbClr val="0070C0"/>
                </a:solidFill>
                <a:latin typeface="Calibri" panose="020F0502020204030204" pitchFamily="34" charset="0"/>
                <a:cs typeface="Calibri" panose="020F0502020204030204" pitchFamily="34" charset="0"/>
              </a:rPr>
              <a:t>[</a:t>
            </a:r>
            <a:r>
              <a:rPr lang="en-IN" b="1" dirty="0" err="1">
                <a:solidFill>
                  <a:srgbClr val="0070C0"/>
                </a:solidFill>
                <a:latin typeface="Calibri" panose="020F0502020204030204" pitchFamily="34" charset="0"/>
                <a:cs typeface="Calibri" panose="020F0502020204030204" pitchFamily="34" charset="0"/>
              </a:rPr>
              <a:t>i</a:t>
            </a:r>
            <a:r>
              <a:rPr lang="en-IN" b="1" dirty="0">
                <a:solidFill>
                  <a:srgbClr val="0070C0"/>
                </a:solidFill>
                <a:latin typeface="Calibri" panose="020F0502020204030204" pitchFamily="34" charset="0"/>
                <a:cs typeface="Calibri" panose="020F0502020204030204" pitchFamily="34" charset="0"/>
              </a:rPr>
              <a:t>] represents the logic number of each I/O signal and group signal.</a:t>
            </a:r>
          </a:p>
        </p:txBody>
      </p:sp>
    </p:spTree>
    <p:extLst>
      <p:ext uri="{BB962C8B-B14F-4D97-AF65-F5344CB8AC3E}">
        <p14:creationId xmlns:p14="http://schemas.microsoft.com/office/powerpoint/2010/main" xmlns="" val="13688712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27223" y="589041"/>
            <a:ext cx="887614" cy="492443"/>
          </a:xfrm>
          <a:prstGeom prst="rect">
            <a:avLst/>
          </a:prstGeom>
        </p:spPr>
        <p:txBody>
          <a:bodyPr wrap="none">
            <a:spAutoFit/>
          </a:bodyPr>
          <a:lstStyle/>
          <a:p>
            <a:pPr algn="ctr">
              <a:defRPr/>
            </a:pPr>
            <a:r>
              <a:rPr lang="en-US" sz="2600" b="1" dirty="0" smtClean="0">
                <a:solidFill>
                  <a:srgbClr val="FF0000"/>
                </a:solidFill>
                <a:latin typeface="Calibri" pitchFamily="34" charset="0"/>
              </a:rPr>
              <a:t>I/O’S</a:t>
            </a:r>
            <a:endParaRPr lang="en-US" sz="2600" b="1" dirty="0">
              <a:solidFill>
                <a:srgbClr val="FF0000"/>
              </a:solidFill>
              <a:latin typeface="Calibri" pitchFamily="34" charset="0"/>
            </a:endParaRPr>
          </a:p>
        </p:txBody>
      </p:sp>
      <p:sp>
        <p:nvSpPr>
          <p:cNvPr id="3" name="TextBox 2"/>
          <p:cNvSpPr txBox="1"/>
          <p:nvPr/>
        </p:nvSpPr>
        <p:spPr>
          <a:xfrm>
            <a:off x="2299802" y="1456802"/>
            <a:ext cx="3872753" cy="4093428"/>
          </a:xfrm>
          <a:prstGeom prst="rect">
            <a:avLst/>
          </a:prstGeom>
          <a:noFill/>
        </p:spPr>
        <p:txBody>
          <a:bodyPr wrap="square" rtlCol="0">
            <a:spAutoFit/>
          </a:bodyPr>
          <a:lstStyle/>
          <a:p>
            <a:r>
              <a:rPr lang="en-US" sz="2000" b="1" dirty="0">
                <a:solidFill>
                  <a:srgbClr val="0070C0"/>
                </a:solidFill>
                <a:latin typeface="Calibri" pitchFamily="34" charset="0"/>
              </a:rPr>
              <a:t>Example of input signals</a:t>
            </a:r>
          </a:p>
          <a:p>
            <a:endParaRPr lang="en-US" sz="2000" dirty="0">
              <a:solidFill>
                <a:srgbClr val="0070C0"/>
              </a:solidFill>
              <a:latin typeface="Calibri" pitchFamily="34" charset="0"/>
            </a:endParaRPr>
          </a:p>
          <a:p>
            <a:pPr marL="311216" indent="-311216">
              <a:buAutoNum type="arabicPeriod"/>
            </a:pPr>
            <a:r>
              <a:rPr lang="en-US" sz="2000" dirty="0">
                <a:solidFill>
                  <a:srgbClr val="0070C0"/>
                </a:solidFill>
                <a:latin typeface="Calibri" pitchFamily="34" charset="0"/>
              </a:rPr>
              <a:t>Proximity switch</a:t>
            </a:r>
          </a:p>
          <a:p>
            <a:pPr marL="311216" indent="-311216">
              <a:buAutoNum type="arabicPeriod"/>
            </a:pPr>
            <a:r>
              <a:rPr lang="en-US" sz="2000" dirty="0">
                <a:solidFill>
                  <a:srgbClr val="0070C0"/>
                </a:solidFill>
                <a:latin typeface="Calibri" pitchFamily="34" charset="0"/>
              </a:rPr>
              <a:t>Limit switch</a:t>
            </a:r>
          </a:p>
          <a:p>
            <a:pPr marL="311216" indent="-311216">
              <a:buAutoNum type="arabicPeriod"/>
            </a:pPr>
            <a:r>
              <a:rPr lang="en-US" sz="2000" dirty="0">
                <a:solidFill>
                  <a:srgbClr val="0070C0"/>
                </a:solidFill>
                <a:latin typeface="Calibri" pitchFamily="34" charset="0"/>
              </a:rPr>
              <a:t>Reed switch </a:t>
            </a:r>
          </a:p>
          <a:p>
            <a:pPr marL="311216" indent="-311216">
              <a:buAutoNum type="arabicPeriod"/>
            </a:pPr>
            <a:r>
              <a:rPr lang="en-US" sz="2000" dirty="0">
                <a:solidFill>
                  <a:srgbClr val="0070C0"/>
                </a:solidFill>
                <a:latin typeface="Calibri" pitchFamily="34" charset="0"/>
              </a:rPr>
              <a:t>Light curtains</a:t>
            </a:r>
          </a:p>
          <a:p>
            <a:pPr marL="311216" indent="-311216">
              <a:buAutoNum type="arabicPeriod"/>
            </a:pPr>
            <a:endParaRPr lang="en-US" sz="2000" dirty="0">
              <a:solidFill>
                <a:srgbClr val="0070C0"/>
              </a:solidFill>
              <a:latin typeface="Calibri" pitchFamily="34" charset="0"/>
            </a:endParaRPr>
          </a:p>
          <a:p>
            <a:pPr marL="311216" indent="-311216">
              <a:buAutoNum type="arabicPeriod"/>
            </a:pPr>
            <a:endParaRPr lang="en-US" sz="2000" dirty="0">
              <a:solidFill>
                <a:srgbClr val="0070C0"/>
              </a:solidFill>
              <a:latin typeface="Calibri" pitchFamily="34" charset="0"/>
            </a:endParaRPr>
          </a:p>
          <a:p>
            <a:pPr marL="311216" indent="-311216">
              <a:buAutoNum type="arabicPeriod"/>
            </a:pPr>
            <a:endParaRPr lang="en-US" sz="2000" dirty="0">
              <a:solidFill>
                <a:srgbClr val="0070C0"/>
              </a:solidFill>
              <a:latin typeface="Calibri" pitchFamily="34" charset="0"/>
            </a:endParaRPr>
          </a:p>
          <a:p>
            <a:pPr marL="311216" indent="-311216"/>
            <a:r>
              <a:rPr lang="en-US" sz="2000" b="1" dirty="0">
                <a:solidFill>
                  <a:srgbClr val="0070C0"/>
                </a:solidFill>
                <a:latin typeface="Calibri" pitchFamily="34" charset="0"/>
              </a:rPr>
              <a:t>Example of output signals</a:t>
            </a:r>
          </a:p>
          <a:p>
            <a:pPr marL="311216" indent="-311216"/>
            <a:endParaRPr lang="en-US" sz="2000" b="1" dirty="0">
              <a:solidFill>
                <a:srgbClr val="0070C0"/>
              </a:solidFill>
              <a:latin typeface="Calibri" pitchFamily="34" charset="0"/>
            </a:endParaRPr>
          </a:p>
          <a:p>
            <a:pPr marL="311216" indent="-311216">
              <a:buAutoNum type="arabicPeriod"/>
            </a:pPr>
            <a:r>
              <a:rPr lang="en-US" sz="2000" dirty="0">
                <a:solidFill>
                  <a:srgbClr val="0070C0"/>
                </a:solidFill>
                <a:latin typeface="Calibri" pitchFamily="34" charset="0"/>
              </a:rPr>
              <a:t>Solenoid operations</a:t>
            </a:r>
          </a:p>
          <a:p>
            <a:pPr marL="311216" indent="-311216">
              <a:buAutoNum type="arabicPeriod"/>
            </a:pPr>
            <a:r>
              <a:rPr lang="en-US" sz="2000" dirty="0">
                <a:solidFill>
                  <a:srgbClr val="0070C0"/>
                </a:solidFill>
                <a:latin typeface="Calibri" pitchFamily="34" charset="0"/>
              </a:rPr>
              <a:t>GRIPPER </a:t>
            </a:r>
            <a:r>
              <a:rPr lang="en-US" sz="2000" dirty="0" smtClean="0">
                <a:solidFill>
                  <a:srgbClr val="0070C0"/>
                </a:solidFill>
                <a:latin typeface="Calibri" pitchFamily="34" charset="0"/>
              </a:rPr>
              <a:t>ON/OFF</a:t>
            </a:r>
            <a:endParaRPr lang="en-US" sz="2000" dirty="0">
              <a:solidFill>
                <a:srgbClr val="0070C0"/>
              </a:solidFill>
              <a:latin typeface="Calibri" pitchFamily="34" charset="0"/>
            </a:endParaRPr>
          </a:p>
        </p:txBody>
      </p:sp>
    </p:spTree>
    <p:extLst>
      <p:ext uri="{BB962C8B-B14F-4D97-AF65-F5344CB8AC3E}">
        <p14:creationId xmlns:p14="http://schemas.microsoft.com/office/powerpoint/2010/main" xmlns="" val="28259587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383108" y="2174524"/>
            <a:ext cx="2351314" cy="1812471"/>
            <a:chOff x="1764506" y="2238375"/>
            <a:chExt cx="2590800" cy="1997075"/>
          </a:xfrm>
        </p:grpSpPr>
        <p:grpSp>
          <p:nvGrpSpPr>
            <p:cNvPr id="20" name="Group 19"/>
            <p:cNvGrpSpPr/>
            <p:nvPr/>
          </p:nvGrpSpPr>
          <p:grpSpPr>
            <a:xfrm>
              <a:off x="2678906" y="2238375"/>
              <a:ext cx="762000" cy="854075"/>
              <a:chOff x="2678906" y="2238375"/>
              <a:chExt cx="762000" cy="854075"/>
            </a:xfrm>
          </p:grpSpPr>
          <p:grpSp>
            <p:nvGrpSpPr>
              <p:cNvPr id="15" name="Group 14"/>
              <p:cNvGrpSpPr/>
              <p:nvPr/>
            </p:nvGrpSpPr>
            <p:grpSpPr>
              <a:xfrm>
                <a:off x="2831306" y="2635250"/>
                <a:ext cx="457200" cy="152400"/>
                <a:chOff x="2831306" y="2635250"/>
                <a:chExt cx="457200" cy="152400"/>
              </a:xfrm>
            </p:grpSpPr>
            <p:grpSp>
              <p:nvGrpSpPr>
                <p:cNvPr id="8" name="Group 7"/>
                <p:cNvGrpSpPr/>
                <p:nvPr/>
              </p:nvGrpSpPr>
              <p:grpSpPr>
                <a:xfrm>
                  <a:off x="2983706" y="2635250"/>
                  <a:ext cx="152400" cy="152400"/>
                  <a:chOff x="2831306" y="2635250"/>
                  <a:chExt cx="152400" cy="152400"/>
                </a:xfrm>
              </p:grpSpPr>
              <p:cxnSp>
                <p:nvCxnSpPr>
                  <p:cNvPr id="9" name="Straight Connector 8"/>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2831306" y="2635250"/>
                  <a:ext cx="457200" cy="152400"/>
                  <a:chOff x="2831306" y="2635250"/>
                  <a:chExt cx="457200" cy="152400"/>
                </a:xfrm>
              </p:grpSpPr>
              <p:grpSp>
                <p:nvGrpSpPr>
                  <p:cNvPr id="7" name="Group 6"/>
                  <p:cNvGrpSpPr/>
                  <p:nvPr/>
                </p:nvGrpSpPr>
                <p:grpSpPr>
                  <a:xfrm>
                    <a:off x="2831306" y="2635250"/>
                    <a:ext cx="152400" cy="152400"/>
                    <a:chOff x="2831306" y="2635250"/>
                    <a:chExt cx="152400" cy="152400"/>
                  </a:xfrm>
                </p:grpSpPr>
                <p:cxnSp>
                  <p:nvCxnSpPr>
                    <p:cNvPr id="3" name="Straight Connector 2"/>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136106" y="2635250"/>
                    <a:ext cx="152400" cy="152400"/>
                    <a:chOff x="2831306" y="2635250"/>
                    <a:chExt cx="152400" cy="152400"/>
                  </a:xfrm>
                </p:grpSpPr>
                <p:cxnSp>
                  <p:nvCxnSpPr>
                    <p:cNvPr id="12" name="Straight Connector 11"/>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cxnSp>
            <p:nvCxnSpPr>
              <p:cNvPr id="17" name="Straight Connector 16"/>
              <p:cNvCxnSpPr/>
              <p:nvPr/>
            </p:nvCxnSpPr>
            <p:spPr>
              <a:xfrm>
                <a:off x="3288506" y="2787650"/>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33687" y="2784475"/>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678906" y="2238375"/>
                <a:ext cx="76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grpSp>
          <p:nvGrpSpPr>
            <p:cNvPr id="35" name="Group 34"/>
            <p:cNvGrpSpPr/>
            <p:nvPr/>
          </p:nvGrpSpPr>
          <p:grpSpPr>
            <a:xfrm>
              <a:off x="1764506" y="3092450"/>
              <a:ext cx="1069181" cy="1143000"/>
              <a:chOff x="1764506" y="3092450"/>
              <a:chExt cx="1069181" cy="1143000"/>
            </a:xfrm>
          </p:grpSpPr>
          <p:cxnSp>
            <p:nvCxnSpPr>
              <p:cNvPr id="23" name="Straight Connector 22"/>
              <p:cNvCxnSpPr/>
              <p:nvPr/>
            </p:nvCxnSpPr>
            <p:spPr>
              <a:xfrm>
                <a:off x="1764506" y="3092450"/>
                <a:ext cx="1066800" cy="3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764506" y="3095625"/>
                <a:ext cx="0" cy="911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66887" y="4003675"/>
                <a:ext cx="1066800" cy="31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831306" y="3778250"/>
                <a:ext cx="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967037" y="3089275"/>
              <a:ext cx="1388269" cy="1028700"/>
              <a:chOff x="2967037" y="3089275"/>
              <a:chExt cx="1388269" cy="1028700"/>
            </a:xfrm>
          </p:grpSpPr>
          <p:cxnSp>
            <p:nvCxnSpPr>
              <p:cNvPr id="22" name="Straight Connector 21"/>
              <p:cNvCxnSpPr/>
              <p:nvPr/>
            </p:nvCxnSpPr>
            <p:spPr>
              <a:xfrm>
                <a:off x="3288506" y="3089275"/>
                <a:ext cx="1066800" cy="3175"/>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355306" y="3095625"/>
                <a:ext cx="0" cy="911225"/>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967037" y="3889375"/>
                <a:ext cx="0" cy="228600"/>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967037" y="4013200"/>
                <a:ext cx="1388269" cy="0"/>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grpSp>
      </p:grpSp>
      <p:sp>
        <p:nvSpPr>
          <p:cNvPr id="67" name="Rectangle 66"/>
          <p:cNvSpPr/>
          <p:nvPr/>
        </p:nvSpPr>
        <p:spPr>
          <a:xfrm>
            <a:off x="4933649" y="540286"/>
            <a:ext cx="1986762" cy="492443"/>
          </a:xfrm>
          <a:prstGeom prst="rect">
            <a:avLst/>
          </a:prstGeom>
        </p:spPr>
        <p:txBody>
          <a:bodyPr wrap="none">
            <a:spAutoFit/>
          </a:bodyPr>
          <a:lstStyle/>
          <a:p>
            <a:pPr algn="ctr">
              <a:defRPr/>
            </a:pPr>
            <a:r>
              <a:rPr lang="en-US" sz="2600" b="1" dirty="0">
                <a:solidFill>
                  <a:srgbClr val="FF0000"/>
                </a:solidFill>
                <a:latin typeface="Calibri" pitchFamily="34" charset="0"/>
              </a:rPr>
              <a:t>I/O Concepts</a:t>
            </a:r>
          </a:p>
        </p:txBody>
      </p:sp>
      <p:grpSp>
        <p:nvGrpSpPr>
          <p:cNvPr id="44" name="Group 43"/>
          <p:cNvGrpSpPr/>
          <p:nvPr/>
        </p:nvGrpSpPr>
        <p:grpSpPr>
          <a:xfrm>
            <a:off x="5226081" y="1954591"/>
            <a:ext cx="3936251" cy="2041024"/>
            <a:chOff x="4202906" y="1241979"/>
            <a:chExt cx="4337166" cy="2248906"/>
          </a:xfrm>
        </p:grpSpPr>
        <p:grpSp>
          <p:nvGrpSpPr>
            <p:cNvPr id="41" name="Group 40"/>
            <p:cNvGrpSpPr/>
            <p:nvPr/>
          </p:nvGrpSpPr>
          <p:grpSpPr>
            <a:xfrm>
              <a:off x="4514988" y="1241979"/>
              <a:ext cx="4025084" cy="2248906"/>
              <a:chOff x="4514988" y="952499"/>
              <a:chExt cx="4025084" cy="2248906"/>
            </a:xfrm>
          </p:grpSpPr>
          <p:sp>
            <p:nvSpPr>
              <p:cNvPr id="6" name="TextBox 5"/>
              <p:cNvSpPr txBox="1"/>
              <p:nvPr/>
            </p:nvSpPr>
            <p:spPr>
              <a:xfrm>
                <a:off x="4514988" y="2822575"/>
                <a:ext cx="615016" cy="378830"/>
              </a:xfrm>
              <a:prstGeom prst="rect">
                <a:avLst/>
              </a:prstGeom>
              <a:noFill/>
            </p:spPr>
            <p:txBody>
              <a:bodyPr wrap="none" rtlCol="0">
                <a:spAutoFit/>
              </a:bodyPr>
              <a:lstStyle/>
              <a:p>
                <a:r>
                  <a:rPr lang="en-US" sz="1634" dirty="0">
                    <a:solidFill>
                      <a:srgbClr val="FF0000"/>
                    </a:solidFill>
                  </a:rPr>
                  <a:t>24V</a:t>
                </a:r>
                <a:endParaRPr lang="en-IN" sz="1634" dirty="0">
                  <a:solidFill>
                    <a:srgbClr val="FF0000"/>
                  </a:solidFill>
                </a:endParaRPr>
              </a:p>
            </p:txBody>
          </p:sp>
          <p:grpSp>
            <p:nvGrpSpPr>
              <p:cNvPr id="40" name="Group 39"/>
              <p:cNvGrpSpPr/>
              <p:nvPr/>
            </p:nvGrpSpPr>
            <p:grpSpPr>
              <a:xfrm>
                <a:off x="4810125" y="952499"/>
                <a:ext cx="2814637" cy="1780937"/>
                <a:chOff x="4810125" y="952499"/>
                <a:chExt cx="2814637" cy="1780937"/>
              </a:xfrm>
            </p:grpSpPr>
            <p:grpSp>
              <p:nvGrpSpPr>
                <p:cNvPr id="38" name="Group 37"/>
                <p:cNvGrpSpPr/>
                <p:nvPr/>
              </p:nvGrpSpPr>
              <p:grpSpPr>
                <a:xfrm>
                  <a:off x="5803106" y="952499"/>
                  <a:ext cx="762000" cy="854075"/>
                  <a:chOff x="2678906" y="2238375"/>
                  <a:chExt cx="762000" cy="854075"/>
                </a:xfrm>
              </p:grpSpPr>
              <p:grpSp>
                <p:nvGrpSpPr>
                  <p:cNvPr id="49" name="Group 48"/>
                  <p:cNvGrpSpPr/>
                  <p:nvPr/>
                </p:nvGrpSpPr>
                <p:grpSpPr>
                  <a:xfrm>
                    <a:off x="2831306" y="2635250"/>
                    <a:ext cx="457200" cy="152400"/>
                    <a:chOff x="2831306" y="2635250"/>
                    <a:chExt cx="457200" cy="152400"/>
                  </a:xfrm>
                </p:grpSpPr>
                <p:grpSp>
                  <p:nvGrpSpPr>
                    <p:cNvPr id="53" name="Group 52"/>
                    <p:cNvGrpSpPr/>
                    <p:nvPr/>
                  </p:nvGrpSpPr>
                  <p:grpSpPr>
                    <a:xfrm>
                      <a:off x="2983706" y="2635250"/>
                      <a:ext cx="152400" cy="152400"/>
                      <a:chOff x="2831306" y="2635250"/>
                      <a:chExt cx="152400" cy="152400"/>
                    </a:xfrm>
                  </p:grpSpPr>
                  <p:cxnSp>
                    <p:nvCxnSpPr>
                      <p:cNvPr id="61" name="Straight Connector 60"/>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4" name="Group 53"/>
                    <p:cNvGrpSpPr/>
                    <p:nvPr/>
                  </p:nvGrpSpPr>
                  <p:grpSpPr>
                    <a:xfrm>
                      <a:off x="2831306" y="2635250"/>
                      <a:ext cx="457200" cy="152400"/>
                      <a:chOff x="2831306" y="2635250"/>
                      <a:chExt cx="457200" cy="152400"/>
                    </a:xfrm>
                  </p:grpSpPr>
                  <p:grpSp>
                    <p:nvGrpSpPr>
                      <p:cNvPr id="55" name="Group 54"/>
                      <p:cNvGrpSpPr/>
                      <p:nvPr/>
                    </p:nvGrpSpPr>
                    <p:grpSpPr>
                      <a:xfrm>
                        <a:off x="2831306" y="2635250"/>
                        <a:ext cx="152400" cy="152400"/>
                        <a:chOff x="2831306" y="2635250"/>
                        <a:chExt cx="152400" cy="152400"/>
                      </a:xfrm>
                    </p:grpSpPr>
                    <p:cxnSp>
                      <p:nvCxnSpPr>
                        <p:cNvPr id="59" name="Straight Connector 58"/>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3136106" y="2635250"/>
                        <a:ext cx="152400" cy="152400"/>
                        <a:chOff x="2831306" y="2635250"/>
                        <a:chExt cx="152400" cy="152400"/>
                      </a:xfrm>
                    </p:grpSpPr>
                    <p:cxnSp>
                      <p:nvCxnSpPr>
                        <p:cNvPr id="57" name="Straight Connector 56"/>
                        <p:cNvCxnSpPr/>
                        <p:nvPr/>
                      </p:nvCxnSpPr>
                      <p:spPr>
                        <a:xfrm flipH="1">
                          <a:off x="28313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907506" y="2635250"/>
                          <a:ext cx="76200" cy="152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grpSp>
              <p:cxnSp>
                <p:nvCxnSpPr>
                  <p:cNvPr id="50" name="Straight Connector 49"/>
                  <p:cNvCxnSpPr/>
                  <p:nvPr/>
                </p:nvCxnSpPr>
                <p:spPr>
                  <a:xfrm>
                    <a:off x="3288506" y="2787650"/>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833687" y="2784475"/>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678906" y="2238375"/>
                    <a:ext cx="762000" cy="76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34"/>
                  </a:p>
                </p:txBody>
              </p:sp>
            </p:grpSp>
            <p:cxnSp>
              <p:nvCxnSpPr>
                <p:cNvPr id="4" name="Straight Connector 3"/>
                <p:cNvCxnSpPr/>
                <p:nvPr/>
              </p:nvCxnSpPr>
              <p:spPr>
                <a:xfrm flipH="1">
                  <a:off x="4812506" y="1793875"/>
                  <a:ext cx="1143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810125" y="1797050"/>
                  <a:ext cx="0" cy="9112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6412706" y="1790700"/>
                  <a:ext cx="1212056" cy="942736"/>
                  <a:chOff x="6412706" y="1790700"/>
                  <a:chExt cx="1212056" cy="942736"/>
                </a:xfrm>
              </p:grpSpPr>
              <p:cxnSp>
                <p:nvCxnSpPr>
                  <p:cNvPr id="48" name="Straight Connector 47"/>
                  <p:cNvCxnSpPr/>
                  <p:nvPr/>
                </p:nvCxnSpPr>
                <p:spPr>
                  <a:xfrm>
                    <a:off x="6412706" y="1790700"/>
                    <a:ext cx="1066800" cy="3175"/>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472362" y="1806575"/>
                    <a:ext cx="0" cy="219868"/>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7472362" y="2072480"/>
                    <a:ext cx="152400" cy="347663"/>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472362" y="2420143"/>
                    <a:ext cx="0" cy="313293"/>
                  </a:xfrm>
                  <a:prstGeom prst="line">
                    <a:avLst/>
                  </a:prstGeom>
                  <a:ln>
                    <a:solidFill>
                      <a:srgbClr val="005DA2"/>
                    </a:solidFill>
                  </a:ln>
                </p:spPr>
                <p:style>
                  <a:lnRef idx="1">
                    <a:schemeClr val="accent1"/>
                  </a:lnRef>
                  <a:fillRef idx="0">
                    <a:schemeClr val="accent1"/>
                  </a:fillRef>
                  <a:effectRef idx="0">
                    <a:schemeClr val="accent1"/>
                  </a:effectRef>
                  <a:fontRef idx="minor">
                    <a:schemeClr val="tx1"/>
                  </a:fontRef>
                </p:style>
              </p:cxnSp>
            </p:grpSp>
          </p:grpSp>
          <p:sp>
            <p:nvSpPr>
              <p:cNvPr id="65" name="TextBox 64"/>
              <p:cNvSpPr txBox="1"/>
              <p:nvPr/>
            </p:nvSpPr>
            <p:spPr>
              <a:xfrm>
                <a:off x="7157968" y="2822575"/>
                <a:ext cx="486078" cy="378830"/>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634" dirty="0">
                    <a:solidFill>
                      <a:srgbClr val="548DD4"/>
                    </a:solidFill>
                  </a:rPr>
                  <a:t>0V</a:t>
                </a:r>
                <a:endParaRPr lang="en-IN" sz="1634" dirty="0">
                  <a:solidFill>
                    <a:srgbClr val="548DD4"/>
                  </a:solidFill>
                </a:endParaRPr>
              </a:p>
            </p:txBody>
          </p:sp>
          <p:sp>
            <p:nvSpPr>
              <p:cNvPr id="66" name="TextBox 65"/>
              <p:cNvSpPr txBox="1"/>
              <p:nvPr/>
            </p:nvSpPr>
            <p:spPr>
              <a:xfrm>
                <a:off x="7734299" y="1927066"/>
                <a:ext cx="805773" cy="378830"/>
              </a:xfrm>
              <a:prstGeom prst="rect">
                <a:avLst/>
              </a:prstGeom>
              <a:ln>
                <a:noFill/>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sz="1634" dirty="0">
                    <a:solidFill>
                      <a:srgbClr val="548DD4"/>
                    </a:solidFill>
                  </a:rPr>
                  <a:t>DO[1]</a:t>
                </a:r>
                <a:endParaRPr lang="en-IN" sz="1634" dirty="0">
                  <a:solidFill>
                    <a:srgbClr val="548DD4"/>
                  </a:solidFill>
                </a:endParaRPr>
              </a:p>
            </p:txBody>
          </p:sp>
        </p:grpSp>
        <p:cxnSp>
          <p:nvCxnSpPr>
            <p:cNvPr id="43" name="Straight Connector 42"/>
            <p:cNvCxnSpPr/>
            <p:nvPr/>
          </p:nvCxnSpPr>
          <p:spPr>
            <a:xfrm>
              <a:off x="4202906" y="2025650"/>
              <a:ext cx="4318788" cy="0"/>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8173326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Image result for polar coordinate robots"/>
          <p:cNvPicPr>
            <a:picLocks noChangeAspect="1" noChangeArrowheads="1"/>
          </p:cNvPicPr>
          <p:nvPr/>
        </p:nvPicPr>
        <p:blipFill>
          <a:blip r:embed="rId2" cstate="print"/>
          <a:srcRect/>
          <a:stretch>
            <a:fillRect/>
          </a:stretch>
        </p:blipFill>
        <p:spPr bwMode="auto">
          <a:xfrm>
            <a:off x="3576981" y="1237625"/>
            <a:ext cx="1936376" cy="1613647"/>
          </a:xfrm>
          <a:prstGeom prst="rect">
            <a:avLst/>
          </a:prstGeom>
          <a:noFill/>
        </p:spPr>
      </p:pic>
      <p:pic>
        <p:nvPicPr>
          <p:cNvPr id="3" name="Picture 4" descr="8"/>
          <p:cNvPicPr>
            <a:picLocks noChangeAspect="1" noChangeArrowheads="1"/>
          </p:cNvPicPr>
          <p:nvPr/>
        </p:nvPicPr>
        <p:blipFill>
          <a:blip r:embed="rId3" cstate="print"/>
          <a:srcRect/>
          <a:stretch>
            <a:fillRect/>
          </a:stretch>
        </p:blipFill>
        <p:spPr bwMode="auto">
          <a:xfrm>
            <a:off x="1007393" y="984052"/>
            <a:ext cx="2405169" cy="1867220"/>
          </a:xfrm>
          <a:prstGeom prst="rect">
            <a:avLst/>
          </a:prstGeom>
          <a:noFill/>
          <a:ln w="9525">
            <a:noFill/>
            <a:miter lim="800000"/>
            <a:headEnd/>
            <a:tailEnd/>
          </a:ln>
        </p:spPr>
      </p:pic>
      <p:pic>
        <p:nvPicPr>
          <p:cNvPr id="5" name="Picture 1028" descr="8"/>
          <p:cNvPicPr>
            <a:picLocks noChangeAspect="1" noChangeArrowheads="1"/>
          </p:cNvPicPr>
          <p:nvPr/>
        </p:nvPicPr>
        <p:blipFill>
          <a:blip r:embed="rId4" cstate="print"/>
          <a:srcRect/>
          <a:stretch>
            <a:fillRect/>
          </a:stretch>
        </p:blipFill>
        <p:spPr bwMode="auto">
          <a:xfrm>
            <a:off x="6979341" y="1017761"/>
            <a:ext cx="1781466" cy="2141083"/>
          </a:xfrm>
          <a:prstGeom prst="rect">
            <a:avLst/>
          </a:prstGeom>
          <a:noFill/>
          <a:ln w="9525">
            <a:noFill/>
            <a:miter lim="800000"/>
            <a:headEnd/>
            <a:tailEnd/>
          </a:ln>
        </p:spPr>
      </p:pic>
      <p:pic>
        <p:nvPicPr>
          <p:cNvPr id="37898" name="Picture 10" descr="http://picresize.com/images/timage3.gif?247759"/>
          <p:cNvPicPr>
            <a:picLocks noChangeAspect="1" noChangeArrowheads="1"/>
          </p:cNvPicPr>
          <p:nvPr/>
        </p:nvPicPr>
        <p:blipFill>
          <a:blip r:embed="rId5" cstate="print"/>
          <a:srcRect/>
          <a:stretch>
            <a:fillRect/>
          </a:stretch>
        </p:blipFill>
        <p:spPr bwMode="auto">
          <a:xfrm>
            <a:off x="9261499" y="1135991"/>
            <a:ext cx="1590595" cy="1910135"/>
          </a:xfrm>
          <a:prstGeom prst="rect">
            <a:avLst/>
          </a:prstGeom>
          <a:noFill/>
        </p:spPr>
      </p:pic>
      <p:pic>
        <p:nvPicPr>
          <p:cNvPr id="18" name="Picture 1028" descr="8"/>
          <p:cNvPicPr>
            <a:picLocks noChangeAspect="1" noChangeArrowheads="1"/>
          </p:cNvPicPr>
          <p:nvPr/>
        </p:nvPicPr>
        <p:blipFill>
          <a:blip r:embed="rId6" cstate="print"/>
          <a:srcRect/>
          <a:stretch>
            <a:fillRect/>
          </a:stretch>
        </p:blipFill>
        <p:spPr bwMode="auto">
          <a:xfrm>
            <a:off x="1197930" y="3880481"/>
            <a:ext cx="1723047" cy="2361809"/>
          </a:xfrm>
          <a:prstGeom prst="rect">
            <a:avLst/>
          </a:prstGeom>
          <a:noFill/>
          <a:ln w="9525">
            <a:noFill/>
            <a:miter lim="800000"/>
            <a:headEnd/>
            <a:tailEnd/>
          </a:ln>
        </p:spPr>
      </p:pic>
      <p:pic>
        <p:nvPicPr>
          <p:cNvPr id="20" name="Picture 1028" descr="8"/>
          <p:cNvPicPr>
            <a:picLocks noChangeAspect="1" noChangeArrowheads="1"/>
          </p:cNvPicPr>
          <p:nvPr/>
        </p:nvPicPr>
        <p:blipFill>
          <a:blip r:embed="rId7" cstate="print"/>
          <a:srcRect/>
          <a:stretch>
            <a:fillRect/>
          </a:stretch>
        </p:blipFill>
        <p:spPr bwMode="auto">
          <a:xfrm>
            <a:off x="6929332" y="4077535"/>
            <a:ext cx="1886709" cy="1945828"/>
          </a:xfrm>
          <a:prstGeom prst="rect">
            <a:avLst/>
          </a:prstGeom>
          <a:noFill/>
          <a:ln w="9525">
            <a:noFill/>
            <a:miter lim="800000"/>
            <a:headEnd/>
            <a:tailEnd/>
          </a:ln>
        </p:spPr>
      </p:pic>
      <p:pic>
        <p:nvPicPr>
          <p:cNvPr id="21" name="Picture 15" descr="http://www.applicadthai.com/business/system/files/articles/Industrial_Robot_5.gif"/>
          <p:cNvPicPr>
            <a:picLocks noChangeAspect="1" noChangeArrowheads="1"/>
          </p:cNvPicPr>
          <p:nvPr/>
        </p:nvPicPr>
        <p:blipFill>
          <a:blip r:embed="rId8" cstate="print"/>
          <a:srcRect/>
          <a:stretch>
            <a:fillRect/>
          </a:stretch>
        </p:blipFill>
        <p:spPr bwMode="auto">
          <a:xfrm>
            <a:off x="9035932" y="4067392"/>
            <a:ext cx="2200580" cy="1829184"/>
          </a:xfrm>
          <a:prstGeom prst="rect">
            <a:avLst/>
          </a:prstGeom>
          <a:noFill/>
        </p:spPr>
      </p:pic>
      <p:sp>
        <p:nvSpPr>
          <p:cNvPr id="22" name="Rectangle 21"/>
          <p:cNvSpPr/>
          <p:nvPr/>
        </p:nvSpPr>
        <p:spPr>
          <a:xfrm>
            <a:off x="8470259" y="6062768"/>
            <a:ext cx="2005533" cy="707886"/>
          </a:xfrm>
          <a:prstGeom prst="rect">
            <a:avLst/>
          </a:prstGeom>
        </p:spPr>
        <p:txBody>
          <a:bodyPr wrap="square">
            <a:spAutoFit/>
          </a:bodyPr>
          <a:lstStyle/>
          <a:p>
            <a:pPr algn="ctr"/>
            <a:r>
              <a:rPr lang="en-US" sz="2000" b="1" dirty="0">
                <a:solidFill>
                  <a:srgbClr val="0070C0"/>
                </a:solidFill>
                <a:latin typeface="Calibri" pitchFamily="34" charset="0"/>
              </a:rPr>
              <a:t>SCARA Robot</a:t>
            </a:r>
          </a:p>
          <a:p>
            <a:pPr algn="ctr"/>
            <a:r>
              <a:rPr lang="en-US" sz="2000" b="1" dirty="0">
                <a:solidFill>
                  <a:srgbClr val="0070C0"/>
                </a:solidFill>
                <a:latin typeface="Calibri" pitchFamily="34" charset="0"/>
              </a:rPr>
              <a:t>DOF = 3</a:t>
            </a:r>
          </a:p>
        </p:txBody>
      </p:sp>
      <p:sp>
        <p:nvSpPr>
          <p:cNvPr id="23" name="Rectangle 22"/>
          <p:cNvSpPr/>
          <p:nvPr/>
        </p:nvSpPr>
        <p:spPr>
          <a:xfrm>
            <a:off x="1709761" y="2931018"/>
            <a:ext cx="2766252" cy="707886"/>
          </a:xfrm>
          <a:prstGeom prst="rect">
            <a:avLst/>
          </a:prstGeom>
        </p:spPr>
        <p:txBody>
          <a:bodyPr wrap="square">
            <a:spAutoFit/>
          </a:bodyPr>
          <a:lstStyle/>
          <a:p>
            <a:pPr algn="ctr"/>
            <a:r>
              <a:rPr lang="en-US" sz="2000" b="1" dirty="0">
                <a:solidFill>
                  <a:srgbClr val="0070C0"/>
                </a:solidFill>
                <a:latin typeface="Calibri" pitchFamily="34" charset="0"/>
              </a:rPr>
              <a:t>Polar Coordinate Robot          DOF = 3</a:t>
            </a:r>
          </a:p>
        </p:txBody>
      </p:sp>
      <p:sp>
        <p:nvSpPr>
          <p:cNvPr id="25" name="Rectangle 24"/>
          <p:cNvSpPr/>
          <p:nvPr/>
        </p:nvSpPr>
        <p:spPr>
          <a:xfrm>
            <a:off x="8016686" y="3078077"/>
            <a:ext cx="2074688" cy="707886"/>
          </a:xfrm>
          <a:prstGeom prst="rect">
            <a:avLst/>
          </a:prstGeom>
        </p:spPr>
        <p:txBody>
          <a:bodyPr wrap="square">
            <a:spAutoFit/>
          </a:bodyPr>
          <a:lstStyle/>
          <a:p>
            <a:pPr algn="ctr"/>
            <a:r>
              <a:rPr lang="en-US" sz="2000" b="1" dirty="0">
                <a:solidFill>
                  <a:srgbClr val="0070C0"/>
                </a:solidFill>
                <a:latin typeface="Calibri" pitchFamily="34" charset="0"/>
              </a:rPr>
              <a:t>Cylindrical Robot </a:t>
            </a:r>
          </a:p>
          <a:p>
            <a:pPr algn="ctr"/>
            <a:r>
              <a:rPr lang="en-US" sz="2000" b="1" dirty="0">
                <a:solidFill>
                  <a:srgbClr val="0070C0"/>
                </a:solidFill>
                <a:latin typeface="Calibri" pitchFamily="34" charset="0"/>
              </a:rPr>
              <a:t> DOF = 3</a:t>
            </a:r>
          </a:p>
        </p:txBody>
      </p:sp>
      <p:sp>
        <p:nvSpPr>
          <p:cNvPr id="26" name="TextBox 25"/>
          <p:cNvSpPr txBox="1"/>
          <p:nvPr/>
        </p:nvSpPr>
        <p:spPr>
          <a:xfrm>
            <a:off x="3606373" y="386123"/>
            <a:ext cx="4979254" cy="492443"/>
          </a:xfrm>
          <a:prstGeom prst="rect">
            <a:avLst/>
          </a:prstGeom>
          <a:noFill/>
        </p:spPr>
        <p:txBody>
          <a:bodyPr wrap="square" rtlCol="0">
            <a:spAutoFit/>
          </a:bodyPr>
          <a:lstStyle/>
          <a:p>
            <a:pPr algn="ctr"/>
            <a:r>
              <a:rPr lang="en-US" sz="2600" b="1" dirty="0">
                <a:solidFill>
                  <a:srgbClr val="FF0000"/>
                </a:solidFill>
                <a:latin typeface="Calibri" pitchFamily="34" charset="0"/>
              </a:rPr>
              <a:t>TYPES OF INDUSTRIAL ROBOTS</a:t>
            </a:r>
          </a:p>
        </p:txBody>
      </p:sp>
      <p:pic>
        <p:nvPicPr>
          <p:cNvPr id="23554" name="Picture 2" descr="http://thnet.co.uk/thnet/robots/Env1.gif"/>
          <p:cNvPicPr>
            <a:picLocks noChangeAspect="1" noChangeArrowheads="1"/>
          </p:cNvPicPr>
          <p:nvPr/>
        </p:nvPicPr>
        <p:blipFill>
          <a:blip r:embed="rId9" cstate="print"/>
          <a:srcRect/>
          <a:stretch>
            <a:fillRect/>
          </a:stretch>
        </p:blipFill>
        <p:spPr bwMode="auto">
          <a:xfrm>
            <a:off x="2920976" y="3951731"/>
            <a:ext cx="2766252" cy="2286951"/>
          </a:xfrm>
          <a:prstGeom prst="rect">
            <a:avLst/>
          </a:prstGeom>
          <a:noFill/>
        </p:spPr>
      </p:pic>
      <p:sp>
        <p:nvSpPr>
          <p:cNvPr id="24" name="Rectangle 23"/>
          <p:cNvSpPr/>
          <p:nvPr/>
        </p:nvSpPr>
        <p:spPr>
          <a:xfrm>
            <a:off x="2436882" y="6026421"/>
            <a:ext cx="2973721" cy="707886"/>
          </a:xfrm>
          <a:prstGeom prst="rect">
            <a:avLst/>
          </a:prstGeom>
        </p:spPr>
        <p:txBody>
          <a:bodyPr wrap="square">
            <a:spAutoFit/>
          </a:bodyPr>
          <a:lstStyle/>
          <a:p>
            <a:pPr algn="ctr"/>
            <a:r>
              <a:rPr lang="en-US" sz="2000" b="1" dirty="0">
                <a:solidFill>
                  <a:srgbClr val="0070C0"/>
                </a:solidFill>
                <a:latin typeface="Calibri" pitchFamily="34" charset="0"/>
              </a:rPr>
              <a:t>Cartesian/Gantry Robot </a:t>
            </a:r>
          </a:p>
          <a:p>
            <a:pPr algn="ctr"/>
            <a:r>
              <a:rPr lang="en-US" sz="2000" b="1" dirty="0">
                <a:solidFill>
                  <a:srgbClr val="0070C0"/>
                </a:solidFill>
                <a:latin typeface="Calibri" pitchFamily="34" charset="0"/>
              </a:rPr>
              <a:t>DOF = 3</a:t>
            </a:r>
          </a:p>
        </p:txBody>
      </p:sp>
    </p:spTree>
    <p:extLst>
      <p:ext uri="{BB962C8B-B14F-4D97-AF65-F5344CB8AC3E}">
        <p14:creationId xmlns:p14="http://schemas.microsoft.com/office/powerpoint/2010/main" xmlns="" val="5913410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2998" y="593592"/>
            <a:ext cx="4287691" cy="492443"/>
          </a:xfrm>
          <a:prstGeom prst="rect">
            <a:avLst/>
          </a:prstGeom>
          <a:noFill/>
        </p:spPr>
        <p:txBody>
          <a:bodyPr wrap="square" rtlCol="0">
            <a:spAutoFit/>
          </a:bodyPr>
          <a:lstStyle/>
          <a:p>
            <a:pPr marL="414955" indent="-414955">
              <a:defRPr/>
            </a:pPr>
            <a:r>
              <a:rPr lang="en-US" sz="2600" b="1" dirty="0">
                <a:solidFill>
                  <a:srgbClr val="FF0000"/>
                </a:solidFill>
                <a:latin typeface="Calibri" panose="020F0502020204030204" pitchFamily="34" charset="0"/>
                <a:cs typeface="Calibri" panose="020F0502020204030204" pitchFamily="34" charset="0"/>
              </a:rPr>
              <a:t>INPUT AND OUTPUT SIGNALS</a:t>
            </a:r>
          </a:p>
        </p:txBody>
      </p:sp>
      <p:grpSp>
        <p:nvGrpSpPr>
          <p:cNvPr id="40" name="Group 39"/>
          <p:cNvGrpSpPr/>
          <p:nvPr/>
        </p:nvGrpSpPr>
        <p:grpSpPr>
          <a:xfrm>
            <a:off x="3468061" y="3705625"/>
            <a:ext cx="2973721" cy="2109267"/>
            <a:chOff x="4888706" y="4159250"/>
            <a:chExt cx="3276600" cy="2324100"/>
          </a:xfrm>
        </p:grpSpPr>
        <p:pic>
          <p:nvPicPr>
            <p:cNvPr id="18" name="Picture 2"/>
            <p:cNvPicPr>
              <a:picLocks noChangeAspect="1" noChangeArrowheads="1"/>
            </p:cNvPicPr>
            <p:nvPr/>
          </p:nvPicPr>
          <p:blipFill>
            <a:blip r:embed="rId2" cstate="print"/>
            <a:srcRect/>
            <a:stretch>
              <a:fillRect/>
            </a:stretch>
          </p:blipFill>
          <p:spPr bwMode="auto">
            <a:xfrm>
              <a:off x="4888706" y="4159250"/>
              <a:ext cx="2438400" cy="2324100"/>
            </a:xfrm>
            <a:prstGeom prst="rect">
              <a:avLst/>
            </a:prstGeom>
            <a:noFill/>
            <a:ln w="9525">
              <a:noFill/>
              <a:miter lim="800000"/>
              <a:headEnd/>
              <a:tailEnd/>
            </a:ln>
          </p:spPr>
        </p:pic>
        <p:grpSp>
          <p:nvGrpSpPr>
            <p:cNvPr id="23" name="Group 51"/>
            <p:cNvGrpSpPr/>
            <p:nvPr/>
          </p:nvGrpSpPr>
          <p:grpSpPr>
            <a:xfrm>
              <a:off x="6336506" y="4616450"/>
              <a:ext cx="1828800" cy="533400"/>
              <a:chOff x="4007093" y="1720850"/>
              <a:chExt cx="5999783" cy="2057400"/>
            </a:xfrm>
          </p:grpSpPr>
          <p:grpSp>
            <p:nvGrpSpPr>
              <p:cNvPr id="24" name="Group 12"/>
              <p:cNvGrpSpPr/>
              <p:nvPr/>
            </p:nvGrpSpPr>
            <p:grpSpPr>
              <a:xfrm>
                <a:off x="4007093" y="1873250"/>
                <a:ext cx="5999783" cy="1905000"/>
                <a:chOff x="4007093" y="1873250"/>
                <a:chExt cx="5999783" cy="1905000"/>
              </a:xfrm>
            </p:grpSpPr>
            <p:sp>
              <p:nvSpPr>
                <p:cNvPr id="30" name="Flowchart: Process 29"/>
                <p:cNvSpPr/>
                <p:nvPr/>
              </p:nvSpPr>
              <p:spPr>
                <a:xfrm>
                  <a:off x="90035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1" name="Flowchart: Process 30"/>
                <p:cNvSpPr/>
                <p:nvPr/>
              </p:nvSpPr>
              <p:spPr>
                <a:xfrm>
                  <a:off x="42029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pic>
              <p:nvPicPr>
                <p:cNvPr id="32" name="Picture 2"/>
                <p:cNvPicPr>
                  <a:picLocks noChangeAspect="1" noChangeArrowheads="1"/>
                </p:cNvPicPr>
                <p:nvPr/>
              </p:nvPicPr>
              <p:blipFill>
                <a:blip r:embed="rId3" cstate="print"/>
                <a:srcRect/>
                <a:stretch>
                  <a:fillRect/>
                </a:stretch>
              </p:blipFill>
              <p:spPr bwMode="auto">
                <a:xfrm rot="10800000">
                  <a:off x="8317706" y="1873250"/>
                  <a:ext cx="733425" cy="1571625"/>
                </a:xfrm>
                <a:prstGeom prst="rect">
                  <a:avLst/>
                </a:prstGeom>
                <a:noFill/>
                <a:ln w="9525">
                  <a:noFill/>
                  <a:miter lim="800000"/>
                  <a:headEnd/>
                  <a:tailEnd/>
                </a:ln>
              </p:spPr>
            </p:pic>
            <p:pic>
              <p:nvPicPr>
                <p:cNvPr id="33" name="Picture 2"/>
                <p:cNvPicPr>
                  <a:picLocks noChangeAspect="1" noChangeArrowheads="1"/>
                </p:cNvPicPr>
                <p:nvPr/>
              </p:nvPicPr>
              <p:blipFill>
                <a:blip r:embed="rId3" cstate="print"/>
                <a:srcRect/>
                <a:stretch>
                  <a:fillRect/>
                </a:stretch>
              </p:blipFill>
              <p:spPr bwMode="auto">
                <a:xfrm rot="10800000">
                  <a:off x="5041106" y="1901824"/>
                  <a:ext cx="733425" cy="1571625"/>
                </a:xfrm>
                <a:prstGeom prst="rect">
                  <a:avLst/>
                </a:prstGeom>
                <a:noFill/>
                <a:ln w="9525">
                  <a:noFill/>
                  <a:miter lim="800000"/>
                  <a:headEnd/>
                  <a:tailEnd/>
                </a:ln>
              </p:spPr>
            </p:pic>
            <p:sp>
              <p:nvSpPr>
                <p:cNvPr id="34" name="Rectangle 33"/>
                <p:cNvSpPr/>
                <p:nvPr/>
              </p:nvSpPr>
              <p:spPr>
                <a:xfrm>
                  <a:off x="4279106" y="2863850"/>
                  <a:ext cx="5486400" cy="152400"/>
                </a:xfrm>
                <a:prstGeom prst="rect">
                  <a:avLst/>
                </a:prstGeom>
                <a:solidFill>
                  <a:srgbClr val="00FFFF"/>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5" name="L-Shape 4"/>
                <p:cNvSpPr/>
                <p:nvPr/>
              </p:nvSpPr>
              <p:spPr>
                <a:xfrm rot="2651412">
                  <a:off x="4007093" y="2799429"/>
                  <a:ext cx="405001"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6" name="L-Shape 35"/>
                <p:cNvSpPr/>
                <p:nvPr/>
              </p:nvSpPr>
              <p:spPr>
                <a:xfrm rot="19510894" flipH="1">
                  <a:off x="9581137" y="2827340"/>
                  <a:ext cx="425739"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37" name="Group 9"/>
                <p:cNvGrpSpPr/>
                <p:nvPr/>
              </p:nvGrpSpPr>
              <p:grpSpPr>
                <a:xfrm>
                  <a:off x="6578396" y="3016250"/>
                  <a:ext cx="228606" cy="762000"/>
                  <a:chOff x="6638038" y="3016250"/>
                  <a:chExt cx="381009" cy="1066800"/>
                </a:xfrm>
                <a:solidFill>
                  <a:schemeClr val="accent3">
                    <a:lumMod val="65000"/>
                  </a:schemeClr>
                </a:solidFill>
              </p:grpSpPr>
              <p:sp>
                <p:nvSpPr>
                  <p:cNvPr id="38" name="Flowchart: Process 37"/>
                  <p:cNvSpPr/>
                  <p:nvPr/>
                </p:nvSpPr>
                <p:spPr>
                  <a:xfrm>
                    <a:off x="6638047" y="3016250"/>
                    <a:ext cx="381000" cy="612647"/>
                  </a:xfrm>
                  <a:prstGeom prst="flowChartProcess">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9" name="Flowchart: Merge 38"/>
                  <p:cNvSpPr/>
                  <p:nvPr/>
                </p:nvSpPr>
                <p:spPr>
                  <a:xfrm>
                    <a:off x="6638038" y="3625850"/>
                    <a:ext cx="381000" cy="457200"/>
                  </a:xfrm>
                  <a:prstGeom prst="flowChartMerge">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25" name="Flowchart: Process 24"/>
              <p:cNvSpPr/>
              <p:nvPr/>
            </p:nvSpPr>
            <p:spPr>
              <a:xfrm>
                <a:off x="6260306" y="1949450"/>
                <a:ext cx="1066800" cy="917448"/>
              </a:xfrm>
              <a:prstGeom prst="flowChartProcess">
                <a:avLst/>
              </a:prstGeom>
              <a:solidFill>
                <a:schemeClr val="accent2">
                  <a:lumMod val="40000"/>
                  <a:lumOff val="60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9" name="Flowchart: Process 28"/>
              <p:cNvSpPr/>
              <p:nvPr/>
            </p:nvSpPr>
            <p:spPr>
              <a:xfrm>
                <a:off x="6260305" y="1720850"/>
                <a:ext cx="1066800" cy="304801"/>
              </a:xfrm>
              <a:prstGeom prst="flowChartProcess">
                <a:avLst/>
              </a:prstGeom>
              <a:solidFill>
                <a:schemeClr val="tx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pic>
        <p:nvPicPr>
          <p:cNvPr id="118786" name="Picture 2"/>
          <p:cNvPicPr>
            <a:picLocks noChangeAspect="1" noChangeArrowheads="1"/>
          </p:cNvPicPr>
          <p:nvPr/>
        </p:nvPicPr>
        <p:blipFill>
          <a:blip r:embed="rId4" cstate="print"/>
          <a:srcRect/>
          <a:stretch>
            <a:fillRect/>
          </a:stretch>
        </p:blipFill>
        <p:spPr bwMode="auto">
          <a:xfrm>
            <a:off x="1808309" y="1561780"/>
            <a:ext cx="1481818" cy="1467431"/>
          </a:xfrm>
          <a:prstGeom prst="rect">
            <a:avLst/>
          </a:prstGeom>
          <a:noFill/>
          <a:ln w="9525">
            <a:noFill/>
            <a:miter lim="800000"/>
            <a:headEnd/>
            <a:tailEnd/>
          </a:ln>
        </p:spPr>
      </p:pic>
      <p:pic>
        <p:nvPicPr>
          <p:cNvPr id="118787" name="Picture 3"/>
          <p:cNvPicPr>
            <a:picLocks noChangeAspect="1" noChangeArrowheads="1"/>
          </p:cNvPicPr>
          <p:nvPr/>
        </p:nvPicPr>
        <p:blipFill>
          <a:blip r:embed="rId5" cstate="print"/>
          <a:srcRect/>
          <a:stretch>
            <a:fillRect/>
          </a:stretch>
        </p:blipFill>
        <p:spPr bwMode="auto">
          <a:xfrm>
            <a:off x="7894064" y="1492624"/>
            <a:ext cx="1915485" cy="1915485"/>
          </a:xfrm>
          <a:prstGeom prst="rect">
            <a:avLst/>
          </a:prstGeom>
          <a:noFill/>
          <a:ln w="9525">
            <a:noFill/>
            <a:miter lim="800000"/>
            <a:headEnd/>
            <a:tailEnd/>
          </a:ln>
        </p:spPr>
      </p:pic>
      <p:sp>
        <p:nvSpPr>
          <p:cNvPr id="43" name="TextBox 42"/>
          <p:cNvSpPr txBox="1"/>
          <p:nvPr/>
        </p:nvSpPr>
        <p:spPr>
          <a:xfrm>
            <a:off x="1669997" y="2875750"/>
            <a:ext cx="1936376" cy="427489"/>
          </a:xfrm>
          <a:prstGeom prst="rect">
            <a:avLst/>
          </a:prstGeom>
          <a:noFill/>
        </p:spPr>
        <p:txBody>
          <a:bodyPr wrap="square" rtlCol="0">
            <a:spAutoFit/>
          </a:bodyPr>
          <a:lstStyle/>
          <a:p>
            <a:pPr marL="414955" indent="-414955">
              <a:defRPr/>
            </a:pPr>
            <a:r>
              <a:rPr lang="en-US" sz="2178" b="1" dirty="0">
                <a:solidFill>
                  <a:srgbClr val="0070C0"/>
                </a:solidFill>
              </a:rPr>
              <a:t>Input signals</a:t>
            </a:r>
          </a:p>
        </p:txBody>
      </p:sp>
      <p:sp>
        <p:nvSpPr>
          <p:cNvPr id="44" name="TextBox 43"/>
          <p:cNvSpPr txBox="1"/>
          <p:nvPr/>
        </p:nvSpPr>
        <p:spPr>
          <a:xfrm>
            <a:off x="7824908" y="3429001"/>
            <a:ext cx="2143845" cy="427489"/>
          </a:xfrm>
          <a:prstGeom prst="rect">
            <a:avLst/>
          </a:prstGeom>
          <a:noFill/>
        </p:spPr>
        <p:txBody>
          <a:bodyPr wrap="square" rtlCol="0">
            <a:spAutoFit/>
          </a:bodyPr>
          <a:lstStyle/>
          <a:p>
            <a:pPr marL="414955" indent="-414955">
              <a:defRPr/>
            </a:pPr>
            <a:r>
              <a:rPr lang="en-US" sz="2178" b="1" dirty="0">
                <a:solidFill>
                  <a:srgbClr val="0070C0"/>
                </a:solidFill>
              </a:rPr>
              <a:t>Output signals</a:t>
            </a:r>
          </a:p>
        </p:txBody>
      </p:sp>
      <p:sp>
        <p:nvSpPr>
          <p:cNvPr id="45" name="Right Arrow 44"/>
          <p:cNvSpPr/>
          <p:nvPr/>
        </p:nvSpPr>
        <p:spPr>
          <a:xfrm rot="2262776">
            <a:off x="2466352" y="3805941"/>
            <a:ext cx="1244194" cy="315329"/>
          </a:xfrm>
          <a:prstGeom prst="rightArrow">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46" name="Right Arrow 45"/>
          <p:cNvSpPr/>
          <p:nvPr/>
        </p:nvSpPr>
        <p:spPr>
          <a:xfrm rot="19295080">
            <a:off x="6612550" y="4058039"/>
            <a:ext cx="1244194" cy="315329"/>
          </a:xfrm>
          <a:prstGeom prst="rightArrow">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Tree>
    <p:extLst>
      <p:ext uri="{BB962C8B-B14F-4D97-AF65-F5344CB8AC3E}">
        <p14:creationId xmlns:p14="http://schemas.microsoft.com/office/powerpoint/2010/main" xmlns="" val="5712339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1"/>
          <p:cNvGrpSpPr/>
          <p:nvPr/>
        </p:nvGrpSpPr>
        <p:grpSpPr>
          <a:xfrm>
            <a:off x="1946622" y="4051407"/>
            <a:ext cx="4011066" cy="2143845"/>
            <a:chOff x="4178905" y="2947502"/>
            <a:chExt cx="5739000" cy="3345348"/>
          </a:xfrm>
        </p:grpSpPr>
        <p:sp>
          <p:nvSpPr>
            <p:cNvPr id="69" name="Rounded Rectangle 68"/>
            <p:cNvSpPr/>
            <p:nvPr/>
          </p:nvSpPr>
          <p:spPr>
            <a:xfrm rot="19064553">
              <a:off x="6542724" y="2947502"/>
              <a:ext cx="1749717" cy="609600"/>
            </a:xfrm>
            <a:prstGeom prst="roundRect">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70" name="Oval 69"/>
            <p:cNvSpPr/>
            <p:nvPr/>
          </p:nvSpPr>
          <p:spPr>
            <a:xfrm>
              <a:off x="6336506" y="3473450"/>
              <a:ext cx="914400" cy="9144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3" name="Group 70"/>
            <p:cNvGrpSpPr/>
            <p:nvPr/>
          </p:nvGrpSpPr>
          <p:grpSpPr>
            <a:xfrm>
              <a:off x="4178905" y="4235450"/>
              <a:ext cx="5739000" cy="2057400"/>
              <a:chOff x="4178905" y="4235450"/>
              <a:chExt cx="5739000" cy="2057400"/>
            </a:xfrm>
          </p:grpSpPr>
          <p:grpSp>
            <p:nvGrpSpPr>
              <p:cNvPr id="4" name="Group 13"/>
              <p:cNvGrpSpPr/>
              <p:nvPr/>
            </p:nvGrpSpPr>
            <p:grpSpPr>
              <a:xfrm>
                <a:off x="4178905" y="4387850"/>
                <a:ext cx="5739000" cy="1905000"/>
                <a:chOff x="4135492" y="1873250"/>
                <a:chExt cx="5739000" cy="1905000"/>
              </a:xfrm>
            </p:grpSpPr>
            <p:sp>
              <p:nvSpPr>
                <p:cNvPr id="15" name="Flowchart: Process 14"/>
                <p:cNvSpPr/>
                <p:nvPr/>
              </p:nvSpPr>
              <p:spPr>
                <a:xfrm>
                  <a:off x="90035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16" name="Flowchart: Process 15"/>
                <p:cNvSpPr/>
                <p:nvPr/>
              </p:nvSpPr>
              <p:spPr>
                <a:xfrm>
                  <a:off x="42029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pic>
              <p:nvPicPr>
                <p:cNvPr id="17" name="Picture 2"/>
                <p:cNvPicPr>
                  <a:picLocks noChangeAspect="1" noChangeArrowheads="1"/>
                </p:cNvPicPr>
                <p:nvPr/>
              </p:nvPicPr>
              <p:blipFill>
                <a:blip r:embed="rId3" cstate="print"/>
                <a:srcRect/>
                <a:stretch>
                  <a:fillRect/>
                </a:stretch>
              </p:blipFill>
              <p:spPr bwMode="auto">
                <a:xfrm rot="10800000">
                  <a:off x="8317706" y="1873250"/>
                  <a:ext cx="733425" cy="1571625"/>
                </a:xfrm>
                <a:prstGeom prst="rect">
                  <a:avLst/>
                </a:prstGeom>
                <a:noFill/>
                <a:ln w="9525">
                  <a:noFill/>
                  <a:miter lim="800000"/>
                  <a:headEnd/>
                  <a:tailEnd/>
                </a:ln>
              </p:spPr>
            </p:pic>
            <p:pic>
              <p:nvPicPr>
                <p:cNvPr id="18" name="Picture 2"/>
                <p:cNvPicPr>
                  <a:picLocks noChangeAspect="1" noChangeArrowheads="1"/>
                </p:cNvPicPr>
                <p:nvPr/>
              </p:nvPicPr>
              <p:blipFill>
                <a:blip r:embed="rId3" cstate="print"/>
                <a:srcRect/>
                <a:stretch>
                  <a:fillRect/>
                </a:stretch>
              </p:blipFill>
              <p:spPr bwMode="auto">
                <a:xfrm rot="10800000">
                  <a:off x="5041106" y="1873250"/>
                  <a:ext cx="733425" cy="1571625"/>
                </a:xfrm>
                <a:prstGeom prst="rect">
                  <a:avLst/>
                </a:prstGeom>
                <a:noFill/>
                <a:ln w="9525">
                  <a:noFill/>
                  <a:miter lim="800000"/>
                  <a:headEnd/>
                  <a:tailEnd/>
                </a:ln>
              </p:spPr>
            </p:pic>
            <p:sp>
              <p:nvSpPr>
                <p:cNvPr id="19" name="Rectangle 18"/>
                <p:cNvSpPr/>
                <p:nvPr/>
              </p:nvSpPr>
              <p:spPr>
                <a:xfrm>
                  <a:off x="4279106" y="2863850"/>
                  <a:ext cx="5486400" cy="152400"/>
                </a:xfrm>
                <a:prstGeom prst="rect">
                  <a:avLst/>
                </a:prstGeom>
                <a:solidFill>
                  <a:srgbClr val="00B05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0" name="L-Shape 19"/>
                <p:cNvSpPr/>
                <p:nvPr/>
              </p:nvSpPr>
              <p:spPr>
                <a:xfrm>
                  <a:off x="4135492" y="2799429"/>
                  <a:ext cx="405001"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1" name="L-Shape 20"/>
                <p:cNvSpPr/>
                <p:nvPr/>
              </p:nvSpPr>
              <p:spPr>
                <a:xfrm flipH="1">
                  <a:off x="9493491" y="2863850"/>
                  <a:ext cx="381001" cy="8382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5" name="Group 21"/>
                <p:cNvGrpSpPr/>
                <p:nvPr/>
              </p:nvGrpSpPr>
              <p:grpSpPr>
                <a:xfrm>
                  <a:off x="6488906" y="3016250"/>
                  <a:ext cx="228600" cy="762000"/>
                  <a:chOff x="6488906" y="3016250"/>
                  <a:chExt cx="381000" cy="1066800"/>
                </a:xfrm>
                <a:solidFill>
                  <a:schemeClr val="accent3">
                    <a:lumMod val="65000"/>
                  </a:schemeClr>
                </a:solidFill>
              </p:grpSpPr>
              <p:sp>
                <p:nvSpPr>
                  <p:cNvPr id="23" name="Flowchart: Process 22"/>
                  <p:cNvSpPr/>
                  <p:nvPr/>
                </p:nvSpPr>
                <p:spPr>
                  <a:xfrm>
                    <a:off x="6488906" y="3016250"/>
                    <a:ext cx="381000" cy="612648"/>
                  </a:xfrm>
                  <a:prstGeom prst="flowChartProcess">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24" name="Flowchart: Merge 23"/>
                  <p:cNvSpPr/>
                  <p:nvPr/>
                </p:nvSpPr>
                <p:spPr>
                  <a:xfrm>
                    <a:off x="6488906" y="3625850"/>
                    <a:ext cx="381000" cy="457200"/>
                  </a:xfrm>
                  <a:prstGeom prst="flowChartMerge">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30" name="Flowchart: Process 29"/>
              <p:cNvSpPr/>
              <p:nvPr/>
            </p:nvSpPr>
            <p:spPr>
              <a:xfrm>
                <a:off x="6260306" y="4464050"/>
                <a:ext cx="1066800" cy="917448"/>
              </a:xfrm>
              <a:prstGeom prst="flowChartProcess">
                <a:avLst/>
              </a:prstGeom>
              <a:solidFill>
                <a:schemeClr val="accent2">
                  <a:lumMod val="40000"/>
                  <a:lumOff val="60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31" name="Flowchart: Process 30"/>
              <p:cNvSpPr/>
              <p:nvPr/>
            </p:nvSpPr>
            <p:spPr>
              <a:xfrm>
                <a:off x="6260306" y="4235450"/>
                <a:ext cx="1066800" cy="304800"/>
              </a:xfrm>
              <a:prstGeom prst="flowChartProcess">
                <a:avLst/>
              </a:prstGeom>
              <a:solidFill>
                <a:schemeClr val="tx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grpSp>
        <p:nvGrpSpPr>
          <p:cNvPr id="6" name="Group 51"/>
          <p:cNvGrpSpPr/>
          <p:nvPr/>
        </p:nvGrpSpPr>
        <p:grpSpPr>
          <a:xfrm>
            <a:off x="1877466" y="1976718"/>
            <a:ext cx="4149378" cy="2143845"/>
            <a:chOff x="4007093" y="509102"/>
            <a:chExt cx="5999783" cy="3269148"/>
          </a:xfrm>
        </p:grpSpPr>
        <p:grpSp>
          <p:nvGrpSpPr>
            <p:cNvPr id="7" name="Group 12"/>
            <p:cNvGrpSpPr/>
            <p:nvPr/>
          </p:nvGrpSpPr>
          <p:grpSpPr>
            <a:xfrm>
              <a:off x="4007093" y="1873250"/>
              <a:ext cx="5999783" cy="1905000"/>
              <a:chOff x="4007093" y="1873250"/>
              <a:chExt cx="5999783" cy="1905000"/>
            </a:xfrm>
          </p:grpSpPr>
          <p:sp>
            <p:nvSpPr>
              <p:cNvPr id="59" name="Flowchart: Process 58"/>
              <p:cNvSpPr/>
              <p:nvPr/>
            </p:nvSpPr>
            <p:spPr>
              <a:xfrm>
                <a:off x="90035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60" name="Flowchart: Process 59"/>
              <p:cNvSpPr/>
              <p:nvPr/>
            </p:nvSpPr>
            <p:spPr>
              <a:xfrm>
                <a:off x="4202906" y="3016250"/>
                <a:ext cx="685800" cy="304800"/>
              </a:xfrm>
              <a:prstGeom prst="flowChartProcess">
                <a:avLst/>
              </a:prstGeom>
              <a:solidFill>
                <a:schemeClr val="accent3">
                  <a:lumMod val="65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pic>
            <p:nvPicPr>
              <p:cNvPr id="61" name="Picture 2"/>
              <p:cNvPicPr>
                <a:picLocks noChangeAspect="1" noChangeArrowheads="1"/>
              </p:cNvPicPr>
              <p:nvPr/>
            </p:nvPicPr>
            <p:blipFill>
              <a:blip r:embed="rId3" cstate="print"/>
              <a:srcRect/>
              <a:stretch>
                <a:fillRect/>
              </a:stretch>
            </p:blipFill>
            <p:spPr bwMode="auto">
              <a:xfrm rot="10800000">
                <a:off x="8317706" y="1873250"/>
                <a:ext cx="733425" cy="1571625"/>
              </a:xfrm>
              <a:prstGeom prst="rect">
                <a:avLst/>
              </a:prstGeom>
              <a:noFill/>
              <a:ln w="9525">
                <a:noFill/>
                <a:miter lim="800000"/>
                <a:headEnd/>
                <a:tailEnd/>
              </a:ln>
            </p:spPr>
          </p:pic>
          <p:pic>
            <p:nvPicPr>
              <p:cNvPr id="62" name="Picture 2"/>
              <p:cNvPicPr>
                <a:picLocks noChangeAspect="1" noChangeArrowheads="1"/>
              </p:cNvPicPr>
              <p:nvPr/>
            </p:nvPicPr>
            <p:blipFill>
              <a:blip r:embed="rId3" cstate="print"/>
              <a:srcRect/>
              <a:stretch>
                <a:fillRect/>
              </a:stretch>
            </p:blipFill>
            <p:spPr bwMode="auto">
              <a:xfrm rot="10800000">
                <a:off x="5041106" y="1901824"/>
                <a:ext cx="733425" cy="1571625"/>
              </a:xfrm>
              <a:prstGeom prst="rect">
                <a:avLst/>
              </a:prstGeom>
              <a:noFill/>
              <a:ln w="9525">
                <a:noFill/>
                <a:miter lim="800000"/>
                <a:headEnd/>
                <a:tailEnd/>
              </a:ln>
            </p:spPr>
          </p:pic>
          <p:sp>
            <p:nvSpPr>
              <p:cNvPr id="63" name="Rectangle 62"/>
              <p:cNvSpPr/>
              <p:nvPr/>
            </p:nvSpPr>
            <p:spPr>
              <a:xfrm>
                <a:off x="4279106" y="2863850"/>
                <a:ext cx="5486400" cy="152400"/>
              </a:xfrm>
              <a:prstGeom prst="rect">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64" name="L-Shape 4"/>
              <p:cNvSpPr/>
              <p:nvPr/>
            </p:nvSpPr>
            <p:spPr>
              <a:xfrm rot="2651412">
                <a:off x="4007093" y="2799429"/>
                <a:ext cx="405001"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65" name="L-Shape 64"/>
              <p:cNvSpPr/>
              <p:nvPr/>
            </p:nvSpPr>
            <p:spPr>
              <a:xfrm rot="19510894" flipH="1">
                <a:off x="9581137" y="2827340"/>
                <a:ext cx="425739" cy="914400"/>
              </a:xfrm>
              <a:prstGeom prst="corner">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8" name="Group 9"/>
              <p:cNvGrpSpPr/>
              <p:nvPr/>
            </p:nvGrpSpPr>
            <p:grpSpPr>
              <a:xfrm>
                <a:off x="6578396" y="3016250"/>
                <a:ext cx="228606" cy="762000"/>
                <a:chOff x="6638038" y="3016250"/>
                <a:chExt cx="381009" cy="1066800"/>
              </a:xfrm>
              <a:solidFill>
                <a:schemeClr val="accent3">
                  <a:lumMod val="65000"/>
                </a:schemeClr>
              </a:solidFill>
            </p:grpSpPr>
            <p:sp>
              <p:nvSpPr>
                <p:cNvPr id="67" name="Flowchart: Process 66"/>
                <p:cNvSpPr/>
                <p:nvPr/>
              </p:nvSpPr>
              <p:spPr>
                <a:xfrm>
                  <a:off x="6638047" y="3016250"/>
                  <a:ext cx="381000" cy="612647"/>
                </a:xfrm>
                <a:prstGeom prst="flowChartProcess">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68" name="Flowchart: Merge 67"/>
                <p:cNvSpPr/>
                <p:nvPr/>
              </p:nvSpPr>
              <p:spPr>
                <a:xfrm>
                  <a:off x="6638038" y="3625850"/>
                  <a:ext cx="381000" cy="457200"/>
                </a:xfrm>
                <a:prstGeom prst="flowChartMerge">
                  <a:avLst/>
                </a:prstGeom>
                <a:grp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54" name="Flowchart: Process 53"/>
            <p:cNvSpPr/>
            <p:nvPr/>
          </p:nvSpPr>
          <p:spPr>
            <a:xfrm>
              <a:off x="6260306" y="1949450"/>
              <a:ext cx="1066800" cy="917448"/>
            </a:xfrm>
            <a:prstGeom prst="flowChartProcess">
              <a:avLst/>
            </a:prstGeom>
            <a:solidFill>
              <a:schemeClr val="accent2">
                <a:lumMod val="40000"/>
                <a:lumOff val="60000"/>
              </a:schemeClr>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9" name="Group 31"/>
            <p:cNvGrpSpPr/>
            <p:nvPr/>
          </p:nvGrpSpPr>
          <p:grpSpPr>
            <a:xfrm>
              <a:off x="6260306" y="509102"/>
              <a:ext cx="2032135" cy="1516548"/>
              <a:chOff x="6260306" y="509102"/>
              <a:chExt cx="2032135" cy="1516548"/>
            </a:xfrm>
          </p:grpSpPr>
          <p:sp>
            <p:nvSpPr>
              <p:cNvPr id="56" name="Rounded Rectangle 55"/>
              <p:cNvSpPr/>
              <p:nvPr/>
            </p:nvSpPr>
            <p:spPr>
              <a:xfrm rot="19064553">
                <a:off x="6542724" y="509102"/>
                <a:ext cx="1749717" cy="609600"/>
              </a:xfrm>
              <a:prstGeom prst="roundRect">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57" name="Oval 56"/>
              <p:cNvSpPr/>
              <p:nvPr/>
            </p:nvSpPr>
            <p:spPr>
              <a:xfrm>
                <a:off x="6336506" y="1035050"/>
                <a:ext cx="914400" cy="914400"/>
              </a:xfrm>
              <a:prstGeom prst="ellipse">
                <a:avLst/>
              </a:prstGeom>
              <a:solidFill>
                <a:srgbClr val="FFFF00"/>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58" name="Flowchart: Process 57"/>
              <p:cNvSpPr/>
              <p:nvPr/>
            </p:nvSpPr>
            <p:spPr>
              <a:xfrm>
                <a:off x="6260306" y="1720850"/>
                <a:ext cx="1066800" cy="304800"/>
              </a:xfrm>
              <a:prstGeom prst="flowChartProcess">
                <a:avLst/>
              </a:prstGeom>
              <a:solidFill>
                <a:schemeClr val="tx1"/>
              </a:solid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51" name="Rectangle 50"/>
          <p:cNvSpPr/>
          <p:nvPr/>
        </p:nvSpPr>
        <p:spPr>
          <a:xfrm>
            <a:off x="2223247" y="5918627"/>
            <a:ext cx="3526971" cy="69156"/>
          </a:xfrm>
          <a:prstGeom prst="rect">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nvGrpSpPr>
          <p:cNvPr id="10" name="Group 81"/>
          <p:cNvGrpSpPr/>
          <p:nvPr/>
        </p:nvGrpSpPr>
        <p:grpSpPr>
          <a:xfrm>
            <a:off x="2569028" y="4950439"/>
            <a:ext cx="2697096" cy="414938"/>
            <a:chOff x="1459706" y="3930650"/>
            <a:chExt cx="2971800" cy="457200"/>
          </a:xfrm>
        </p:grpSpPr>
        <p:grpSp>
          <p:nvGrpSpPr>
            <p:cNvPr id="11" name="Group 74"/>
            <p:cNvGrpSpPr/>
            <p:nvPr/>
          </p:nvGrpSpPr>
          <p:grpSpPr>
            <a:xfrm>
              <a:off x="3974306" y="3930650"/>
              <a:ext cx="457200" cy="457200"/>
              <a:chOff x="6184106" y="3321050"/>
              <a:chExt cx="1005840" cy="870857"/>
            </a:xfrm>
          </p:grpSpPr>
          <p:sp>
            <p:nvSpPr>
              <p:cNvPr id="73" name="Explosion 2 72"/>
              <p:cNvSpPr/>
              <p:nvPr/>
            </p:nvSpPr>
            <p:spPr>
              <a:xfrm>
                <a:off x="6184106" y="3321050"/>
                <a:ext cx="1005840" cy="762000"/>
              </a:xfrm>
              <a:prstGeom prst="irregularSeal2">
                <a:avLst/>
              </a:prstGeom>
              <a:noFill/>
              <a:ln w="127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74" name="Oval 73"/>
              <p:cNvSpPr/>
              <p:nvPr/>
            </p:nvSpPr>
            <p:spPr>
              <a:xfrm>
                <a:off x="6351746" y="3901621"/>
                <a:ext cx="670560" cy="290286"/>
              </a:xfrm>
              <a:prstGeom prst="ellipse">
                <a:avLst/>
              </a:prstGeom>
              <a:solidFill>
                <a:srgbClr val="FF0066"/>
              </a:solidFill>
              <a:ln w="63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nvGrpSpPr>
            <p:cNvPr id="12" name="Group 78"/>
            <p:cNvGrpSpPr/>
            <p:nvPr/>
          </p:nvGrpSpPr>
          <p:grpSpPr>
            <a:xfrm>
              <a:off x="1459706" y="3930650"/>
              <a:ext cx="457200" cy="457200"/>
              <a:chOff x="6184106" y="3321050"/>
              <a:chExt cx="1005840" cy="870857"/>
            </a:xfrm>
          </p:grpSpPr>
          <p:sp>
            <p:nvSpPr>
              <p:cNvPr id="80" name="Explosion 2 79"/>
              <p:cNvSpPr/>
              <p:nvPr/>
            </p:nvSpPr>
            <p:spPr>
              <a:xfrm>
                <a:off x="6184106" y="3321050"/>
                <a:ext cx="1005840" cy="762000"/>
              </a:xfrm>
              <a:prstGeom prst="irregularSeal2">
                <a:avLst/>
              </a:prstGeom>
              <a:noFill/>
              <a:ln w="127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sp>
            <p:nvSpPr>
              <p:cNvPr id="81" name="Oval 80"/>
              <p:cNvSpPr/>
              <p:nvPr/>
            </p:nvSpPr>
            <p:spPr>
              <a:xfrm>
                <a:off x="6351746" y="3901621"/>
                <a:ext cx="670560" cy="290286"/>
              </a:xfrm>
              <a:prstGeom prst="ellipse">
                <a:avLst/>
              </a:prstGeom>
              <a:solidFill>
                <a:srgbClr val="FF0066"/>
              </a:solidFill>
              <a:ln w="63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4" dirty="0"/>
              </a:p>
            </p:txBody>
          </p:sp>
        </p:grpSp>
      </p:grpSp>
      <p:sp>
        <p:nvSpPr>
          <p:cNvPr id="83" name="TextBox 82"/>
          <p:cNvSpPr txBox="1"/>
          <p:nvPr/>
        </p:nvSpPr>
        <p:spPr>
          <a:xfrm>
            <a:off x="7064188" y="1769249"/>
            <a:ext cx="3419847" cy="1938992"/>
          </a:xfrm>
          <a:prstGeom prst="rect">
            <a:avLst/>
          </a:prstGeom>
          <a:noFill/>
        </p:spPr>
        <p:txBody>
          <a:bodyPr wrap="none" rtlCol="0">
            <a:spAutoFit/>
          </a:bodyPr>
          <a:lstStyle/>
          <a:p>
            <a:r>
              <a:rPr lang="en-US" sz="2000" b="1" dirty="0">
                <a:solidFill>
                  <a:srgbClr val="0070C0"/>
                </a:solidFill>
                <a:latin typeface="Calibri" pitchFamily="34" charset="0"/>
              </a:rPr>
              <a:t>1: L P[1] 2000mm/sec CNT100</a:t>
            </a:r>
          </a:p>
          <a:p>
            <a:r>
              <a:rPr lang="en-US" sz="2000" b="1" dirty="0">
                <a:solidFill>
                  <a:srgbClr val="0070C0"/>
                </a:solidFill>
                <a:latin typeface="Calibri" pitchFamily="34" charset="0"/>
              </a:rPr>
              <a:t>2: L P[2] 100mm/sec FINE</a:t>
            </a:r>
          </a:p>
          <a:p>
            <a:r>
              <a:rPr lang="en-US" sz="2000" b="1" dirty="0">
                <a:solidFill>
                  <a:srgbClr val="0070C0"/>
                </a:solidFill>
                <a:latin typeface="Calibri" pitchFamily="34" charset="0"/>
              </a:rPr>
              <a:t>3: WAIT DI[1:Proximity]=ON</a:t>
            </a:r>
          </a:p>
          <a:p>
            <a:r>
              <a:rPr lang="en-US" sz="2000" b="1" dirty="0">
                <a:solidFill>
                  <a:srgbClr val="0070C0"/>
                </a:solidFill>
                <a:latin typeface="Calibri" pitchFamily="34" charset="0"/>
              </a:rPr>
              <a:t>4: DO[1:Clamp close]=ON</a:t>
            </a:r>
          </a:p>
          <a:p>
            <a:r>
              <a:rPr lang="en-US" sz="2000" b="1" dirty="0">
                <a:solidFill>
                  <a:srgbClr val="0070C0"/>
                </a:solidFill>
                <a:latin typeface="Calibri" pitchFamily="34" charset="0"/>
              </a:rPr>
              <a:t>5: WAIT DI[2:Reed switch]=ON</a:t>
            </a:r>
          </a:p>
          <a:p>
            <a:r>
              <a:rPr lang="en-US" sz="2000" b="1" dirty="0">
                <a:solidFill>
                  <a:srgbClr val="0070C0"/>
                </a:solidFill>
                <a:latin typeface="Calibri" pitchFamily="34" charset="0"/>
              </a:rPr>
              <a:t>6: L P[3] 100mm/sec </a:t>
            </a:r>
            <a:r>
              <a:rPr lang="en-US" sz="2000" b="1" dirty="0" smtClean="0">
                <a:solidFill>
                  <a:srgbClr val="0070C0"/>
                </a:solidFill>
                <a:latin typeface="Calibri" pitchFamily="34" charset="0"/>
              </a:rPr>
              <a:t>FINE</a:t>
            </a:r>
            <a:endParaRPr lang="en-US" sz="2000" b="1" dirty="0">
              <a:solidFill>
                <a:srgbClr val="0070C0"/>
              </a:solidFill>
              <a:latin typeface="Calibri" pitchFamily="34" charset="0"/>
            </a:endParaRPr>
          </a:p>
        </p:txBody>
      </p:sp>
      <p:sp>
        <p:nvSpPr>
          <p:cNvPr id="45" name="TextBox 44"/>
          <p:cNvSpPr txBox="1"/>
          <p:nvPr/>
        </p:nvSpPr>
        <p:spPr>
          <a:xfrm>
            <a:off x="2065587" y="777280"/>
            <a:ext cx="7952975" cy="492443"/>
          </a:xfrm>
          <a:prstGeom prst="rect">
            <a:avLst/>
          </a:prstGeom>
          <a:noFill/>
        </p:spPr>
        <p:txBody>
          <a:bodyPr wrap="square" rtlCol="0">
            <a:spAutoFit/>
          </a:bodyPr>
          <a:lstStyle/>
          <a:p>
            <a:pPr marL="414955" indent="-414955">
              <a:defRPr/>
            </a:pPr>
            <a:r>
              <a:rPr lang="en-US" sz="2600" b="1" dirty="0">
                <a:solidFill>
                  <a:srgbClr val="FF0000"/>
                </a:solidFill>
                <a:latin typeface="Calibri" panose="020F0502020204030204" pitchFamily="34" charset="0"/>
                <a:cs typeface="Calibri" panose="020F0502020204030204" pitchFamily="34" charset="0"/>
              </a:rPr>
              <a:t>SAMPLE PROGRAM WITH INPUT AND OUTPUT SIGNALS</a:t>
            </a:r>
          </a:p>
        </p:txBody>
      </p:sp>
    </p:spTree>
    <p:extLst>
      <p:ext uri="{BB962C8B-B14F-4D97-AF65-F5344CB8AC3E}">
        <p14:creationId xmlns:p14="http://schemas.microsoft.com/office/powerpoint/2010/main" xmlns="" val="885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77903E-6 -0.04538 L -1.77903E-6 0.3084 " pathEditMode="relative" rAng="0" ptsTypes="AA">
                                      <p:cBhvr>
                                        <p:cTn id="6" dur="2000" fill="hold"/>
                                        <p:tgtEl>
                                          <p:spTgt spid="6"/>
                                        </p:tgtEl>
                                        <p:attrNameLst>
                                          <p:attrName>ppt_x</p:attrName>
                                          <p:attrName>ppt_y</p:attrName>
                                        </p:attrNameLst>
                                      </p:cBhvr>
                                      <p:rCtr x="0" y="177"/>
                                    </p:animMotion>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0"/>
                                        <p:tgtEl>
                                          <p:spTgt spid="2"/>
                                        </p:tgtEl>
                                      </p:cBhvr>
                                    </p:animEffect>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nodeType="clickEffect">
                                  <p:stCondLst>
                                    <p:cond delay="0"/>
                                  </p:stCondLst>
                                  <p:childTnLst>
                                    <p:animMotion origin="layout" path="M 0 0  L 0 -0.3535  E" pathEditMode="relative" ptsTypes="">
                                      <p:cBhvr>
                                        <p:cTn id="23" dur="2000" fill="hold"/>
                                        <p:tgtEl>
                                          <p:spTgt spid="2"/>
                                        </p:tgtEl>
                                        <p:attrNameLst>
                                          <p:attrName>ppt_x</p:attrName>
                                          <p:attrName>ppt_y</p:attrName>
                                        </p:attrNameLst>
                                      </p:cBhvr>
                                    </p:animMotion>
                                  </p:childTnLst>
                                </p:cTn>
                              </p:par>
                              <p:par>
                                <p:cTn id="24" presetID="64" presetClass="path" presetSubtype="0" accel="50000" decel="50000" fill="hold" grpId="0" nodeType="withEffect">
                                  <p:stCondLst>
                                    <p:cond delay="0"/>
                                  </p:stCondLst>
                                  <p:childTnLst>
                                    <p:animMotion origin="layout" path="M 0 0  L 0 -0.3535  E" pathEditMode="relative" ptsTypes="">
                                      <p:cBhvr>
                                        <p:cTn id="25" dur="2000" fill="hold"/>
                                        <p:tgtEl>
                                          <p:spTgt spid="51"/>
                                        </p:tgtEl>
                                        <p:attrNameLst>
                                          <p:attrName>ppt_x</p:attrName>
                                          <p:attrName>ppt_y</p:attrName>
                                        </p:attrNameLst>
                                      </p:cBhvr>
                                    </p:animMotion>
                                  </p:childTnLst>
                                </p:cTn>
                              </p:par>
                              <p:par>
                                <p:cTn id="26" presetID="64" presetClass="path" presetSubtype="0" accel="50000" decel="50000" fill="hold" nodeType="withEffect">
                                  <p:stCondLst>
                                    <p:cond delay="0"/>
                                  </p:stCondLst>
                                  <p:childTnLst>
                                    <p:animMotion origin="layout" path="M 0 0  L 0 -0.3535  E" pathEditMode="relative" ptsTypes="">
                                      <p:cBhvr>
                                        <p:cTn id="27" dur="2000" fill="hold"/>
                                        <p:tgtEl>
                                          <p:spTgt spid="1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srcRect l="21548" t="27810" r="17798" b="16095"/>
          <a:stretch>
            <a:fillRect/>
          </a:stretch>
        </p:blipFill>
        <p:spPr bwMode="auto">
          <a:xfrm>
            <a:off x="1739154" y="900901"/>
            <a:ext cx="9022959" cy="5640133"/>
          </a:xfrm>
          <a:prstGeom prst="rect">
            <a:avLst/>
          </a:prstGeom>
          <a:noFill/>
          <a:ln w="1">
            <a:noFill/>
            <a:miter lim="800000"/>
            <a:headEnd/>
            <a:tailEnd type="none" w="med" len="med"/>
          </a:ln>
          <a:effectLst/>
        </p:spPr>
      </p:pic>
    </p:spTree>
    <p:extLst>
      <p:ext uri="{BB962C8B-B14F-4D97-AF65-F5344CB8AC3E}">
        <p14:creationId xmlns:p14="http://schemas.microsoft.com/office/powerpoint/2010/main" xmlns="" val="19731470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729428" y="1600200"/>
            <a:ext cx="4770885" cy="4648200"/>
          </a:xfrm>
          <a:prstGeom prst="rect">
            <a:avLst/>
          </a:prstGeom>
          <a:noFill/>
          <a:ln>
            <a:miter lim="800000"/>
            <a:headEnd/>
            <a:tailEnd/>
          </a:ln>
        </p:spPr>
        <p:txBody>
          <a:bodyPr lIns="90332" tIns="45166" rIns="90332" bIns="45166"/>
          <a:lstStyle/>
          <a:p>
            <a:pPr marL="733977" lvl="1" indent="-282299">
              <a:lnSpc>
                <a:spcPct val="90000"/>
              </a:lnSpc>
              <a:spcBef>
                <a:spcPct val="20000"/>
              </a:spcBef>
              <a:buFont typeface="Wingdings" pitchFamily="2" charset="2"/>
              <a:buChar char="Ø"/>
              <a:defRPr/>
            </a:pPr>
            <a:endParaRPr lang="en-US" sz="2360" dirty="0">
              <a:solidFill>
                <a:schemeClr val="accent2">
                  <a:lumMod val="75000"/>
                </a:schemeClr>
              </a:solidFill>
              <a:latin typeface="Calibri" pitchFamily="34" charset="0"/>
            </a:endParaRPr>
          </a:p>
          <a:p>
            <a:pPr marL="733977" lvl="1" indent="-282299">
              <a:lnSpc>
                <a:spcPct val="90000"/>
              </a:lnSpc>
              <a:spcBef>
                <a:spcPct val="20000"/>
              </a:spcBef>
              <a:buFont typeface="Wingdings" pitchFamily="2" charset="2"/>
              <a:buChar char="Ø"/>
              <a:defRPr/>
            </a:pPr>
            <a:endParaRPr lang="en-US" sz="2360" dirty="0">
              <a:solidFill>
                <a:schemeClr val="accent2">
                  <a:lumMod val="75000"/>
                </a:schemeClr>
              </a:solidFill>
              <a:latin typeface="Calibri" pitchFamily="34" charset="0"/>
            </a:endParaRPr>
          </a:p>
          <a:p>
            <a:pPr lvl="1">
              <a:lnSpc>
                <a:spcPct val="90000"/>
              </a:lnSpc>
              <a:spcBef>
                <a:spcPct val="20000"/>
              </a:spcBef>
              <a:defRPr/>
            </a:pPr>
            <a:r>
              <a:rPr lang="en-US" sz="2360" dirty="0">
                <a:solidFill>
                  <a:schemeClr val="accent2">
                    <a:lumMod val="75000"/>
                  </a:schemeClr>
                </a:solidFill>
                <a:latin typeface="Calibri" pitchFamily="34" charset="0"/>
              </a:rPr>
              <a:t>    </a:t>
            </a:r>
          </a:p>
          <a:p>
            <a:pPr marL="338759" indent="-338759">
              <a:lnSpc>
                <a:spcPct val="90000"/>
              </a:lnSpc>
              <a:spcBef>
                <a:spcPct val="20000"/>
              </a:spcBef>
              <a:buFontTx/>
              <a:buChar char="•"/>
              <a:defRPr/>
            </a:pPr>
            <a:endParaRPr lang="en-US" sz="2360" kern="0" dirty="0">
              <a:solidFill>
                <a:schemeClr val="accent2">
                  <a:lumMod val="75000"/>
                </a:schemeClr>
              </a:solidFill>
              <a:latin typeface="Calibri" pitchFamily="34" charset="0"/>
            </a:endParaRPr>
          </a:p>
          <a:p>
            <a:pPr marL="338759" indent="-338759">
              <a:lnSpc>
                <a:spcPct val="90000"/>
              </a:lnSpc>
              <a:spcBef>
                <a:spcPct val="20000"/>
              </a:spcBef>
              <a:defRPr/>
            </a:pPr>
            <a:endParaRPr lang="en-US" sz="2360" kern="0" dirty="0">
              <a:solidFill>
                <a:schemeClr val="accent2">
                  <a:lumMod val="75000"/>
                </a:schemeClr>
              </a:solidFill>
              <a:latin typeface="Calibri" pitchFamily="34" charset="0"/>
            </a:endParaRPr>
          </a:p>
        </p:txBody>
      </p:sp>
      <p:sp>
        <p:nvSpPr>
          <p:cNvPr id="6" name="Rectangle 2"/>
          <p:cNvSpPr txBox="1">
            <a:spLocks noChangeArrowheads="1"/>
          </p:cNvSpPr>
          <p:nvPr/>
        </p:nvSpPr>
        <p:spPr>
          <a:xfrm>
            <a:off x="4436249" y="455280"/>
            <a:ext cx="3526971" cy="622407"/>
          </a:xfrm>
          <a:prstGeom prst="rect">
            <a:avLst/>
          </a:prstGeom>
        </p:spPr>
        <p:txBody>
          <a:bodyPr lIns="90332" tIns="45166" rIns="90332" bIns="45166"/>
          <a:lstStyle/>
          <a:p>
            <a:pPr algn="ctr">
              <a:defRPr/>
            </a:pPr>
            <a:r>
              <a:rPr lang="en-US" sz="2600" b="1" dirty="0">
                <a:solidFill>
                  <a:srgbClr val="FF0000"/>
                </a:solidFill>
                <a:latin typeface="Calibri" pitchFamily="34" charset="0"/>
              </a:rPr>
              <a:t>I/O’s</a:t>
            </a:r>
          </a:p>
          <a:p>
            <a:pPr algn="ctr">
              <a:defRPr/>
            </a:pPr>
            <a:endParaRPr lang="en-US" sz="2600" b="1" dirty="0">
              <a:solidFill>
                <a:srgbClr val="FF0000"/>
              </a:solidFill>
              <a:latin typeface="Calibri" pitchFamily="34" charset="0"/>
            </a:endParaRPr>
          </a:p>
        </p:txBody>
      </p:sp>
      <p:pic>
        <p:nvPicPr>
          <p:cNvPr id="4" name="Picture 3"/>
          <p:cNvPicPr/>
          <p:nvPr/>
        </p:nvPicPr>
        <p:blipFill>
          <a:blip r:embed="rId3" cstate="print"/>
          <a:srcRect l="31731" t="7692" r="22115" b="28974"/>
          <a:stretch>
            <a:fillRect/>
          </a:stretch>
        </p:blipFill>
        <p:spPr bwMode="auto">
          <a:xfrm>
            <a:off x="3427040" y="1342608"/>
            <a:ext cx="5229945" cy="4485404"/>
          </a:xfrm>
          <a:prstGeom prst="rect">
            <a:avLst/>
          </a:prstGeom>
          <a:noFill/>
          <a:ln w="9525">
            <a:solidFill>
              <a:srgbClr val="005DA2"/>
            </a:solidFill>
            <a:miter lim="800000"/>
            <a:headEnd/>
            <a:tailEnd/>
          </a:ln>
        </p:spPr>
      </p:pic>
    </p:spTree>
    <p:extLst>
      <p:ext uri="{BB962C8B-B14F-4D97-AF65-F5344CB8AC3E}">
        <p14:creationId xmlns:p14="http://schemas.microsoft.com/office/powerpoint/2010/main" xmlns="" val="40474434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4442436" y="539921"/>
            <a:ext cx="5334000" cy="611187"/>
          </a:xfrm>
          <a:prstGeom prst="rect">
            <a:avLst/>
          </a:prstGeom>
          <a:noFill/>
          <a:ln w="9525">
            <a:noFill/>
            <a:miter lim="800000"/>
            <a:headEnd/>
            <a:tailEnd/>
          </a:ln>
        </p:spPr>
        <p:txBody>
          <a:bodyPr lIns="99532" tIns="49766" rIns="99532" bIns="49766"/>
          <a:lstStyle/>
          <a:p>
            <a:r>
              <a:rPr lang="en-US" sz="3600" b="1" dirty="0" smtClean="0">
                <a:solidFill>
                  <a:srgbClr val="FF0000"/>
                </a:solidFill>
                <a:latin typeface="Calibri" pitchFamily="34" charset="0"/>
              </a:rPr>
              <a:t>PRACTICAL 3 </a:t>
            </a:r>
            <a:endParaRPr lang="en-US" sz="3600" b="1" dirty="0">
              <a:solidFill>
                <a:srgbClr val="FF0000"/>
              </a:solidFill>
              <a:latin typeface="Calibri" pitchFamily="34" charset="0"/>
            </a:endParaRPr>
          </a:p>
        </p:txBody>
      </p:sp>
      <p:sp>
        <p:nvSpPr>
          <p:cNvPr id="3" name="Rectangle 3"/>
          <p:cNvSpPr>
            <a:spLocks noChangeArrowheads="1"/>
          </p:cNvSpPr>
          <p:nvPr/>
        </p:nvSpPr>
        <p:spPr bwMode="auto">
          <a:xfrm>
            <a:off x="919652" y="1641866"/>
            <a:ext cx="10334502" cy="3785652"/>
          </a:xfrm>
          <a:prstGeom prst="rect">
            <a:avLst/>
          </a:prstGeom>
          <a:noFill/>
          <a:ln w="9525">
            <a:noFill/>
            <a:miter lim="800000"/>
            <a:headEnd/>
            <a:tailEnd/>
          </a:ln>
        </p:spPr>
        <p:txBody>
          <a:bodyPr wrap="square">
            <a:spAutoFit/>
          </a:bodyPr>
          <a:lstStyle/>
          <a:p>
            <a:pPr>
              <a:buFont typeface="Wingdings" pitchFamily="2" charset="2"/>
              <a:buChar char="Ø"/>
            </a:pPr>
            <a:r>
              <a:rPr lang="en-US" sz="2000" b="1" dirty="0">
                <a:solidFill>
                  <a:srgbClr val="0070C0"/>
                </a:solidFill>
                <a:latin typeface="Calibri" pitchFamily="34" charset="0"/>
              </a:rPr>
              <a:t> </a:t>
            </a:r>
            <a:r>
              <a:rPr lang="en-US" sz="2000" b="1" dirty="0" smtClean="0">
                <a:solidFill>
                  <a:srgbClr val="0070C0"/>
                </a:solidFill>
                <a:latin typeface="Calibri" pitchFamily="34" charset="0"/>
              </a:rPr>
              <a:t>Write a program to trace a square by teaching a single corner in position register and entering the dimension of the side in register. Check the cycle time of your program using TIMER[1] </a:t>
            </a:r>
          </a:p>
          <a:p>
            <a:endParaRPr lang="en-US" sz="2000" b="1" dirty="0" smtClean="0">
              <a:solidFill>
                <a:srgbClr val="0070C0"/>
              </a:solidFill>
              <a:latin typeface="Calibri" pitchFamily="34" charset="0"/>
            </a:endParaRPr>
          </a:p>
          <a:p>
            <a:pPr>
              <a:buFont typeface="Wingdings" pitchFamily="2" charset="2"/>
              <a:buChar char="Ø"/>
            </a:pPr>
            <a:r>
              <a:rPr lang="en-US" sz="2000" b="1" dirty="0">
                <a:solidFill>
                  <a:srgbClr val="0070C0"/>
                </a:solidFill>
                <a:latin typeface="Calibri" pitchFamily="34" charset="0"/>
              </a:rPr>
              <a:t> </a:t>
            </a:r>
            <a:r>
              <a:rPr lang="en-US" sz="2000" b="1" dirty="0" smtClean="0">
                <a:solidFill>
                  <a:srgbClr val="0070C0"/>
                </a:solidFill>
                <a:latin typeface="Calibri" pitchFamily="34" charset="0"/>
              </a:rPr>
              <a:t>  Write a program trace a circle by teaching the circle center in position register and entering the radius in register. Check the cycle time of your program using TIMER[2]</a:t>
            </a:r>
          </a:p>
          <a:p>
            <a:endParaRPr lang="en-US" sz="2000" b="1" dirty="0" smtClean="0">
              <a:solidFill>
                <a:srgbClr val="0070C0"/>
              </a:solidFill>
              <a:latin typeface="Calibri" pitchFamily="34" charset="0"/>
            </a:endParaRPr>
          </a:p>
          <a:p>
            <a:pPr>
              <a:buFont typeface="Wingdings" pitchFamily="2" charset="2"/>
              <a:buChar char="Ø"/>
            </a:pPr>
            <a:r>
              <a:rPr lang="en-US" sz="2000" b="1" dirty="0">
                <a:solidFill>
                  <a:srgbClr val="0070C0"/>
                </a:solidFill>
                <a:latin typeface="Calibri" pitchFamily="34" charset="0"/>
              </a:rPr>
              <a:t> </a:t>
            </a:r>
            <a:r>
              <a:rPr lang="en-US" sz="2000" b="1" dirty="0" smtClean="0">
                <a:solidFill>
                  <a:srgbClr val="0070C0"/>
                </a:solidFill>
                <a:latin typeface="Calibri" pitchFamily="34" charset="0"/>
              </a:rPr>
              <a:t>Write a program to call each of the above in a single program</a:t>
            </a:r>
          </a:p>
          <a:p>
            <a:endParaRPr lang="en-US" sz="2000" b="1" dirty="0" smtClean="0">
              <a:solidFill>
                <a:srgbClr val="0070C0"/>
              </a:solidFill>
              <a:latin typeface="Calibri" pitchFamily="34" charset="0"/>
            </a:endParaRPr>
          </a:p>
          <a:p>
            <a:pPr>
              <a:buFont typeface="Wingdings" pitchFamily="2" charset="2"/>
              <a:buChar char="Ø"/>
            </a:pPr>
            <a:r>
              <a:rPr lang="en-US" sz="2000" b="1" dirty="0">
                <a:solidFill>
                  <a:srgbClr val="0070C0"/>
                </a:solidFill>
                <a:latin typeface="Calibri" pitchFamily="34" charset="0"/>
              </a:rPr>
              <a:t> </a:t>
            </a:r>
            <a:r>
              <a:rPr lang="en-US" sz="2000" b="1" dirty="0" smtClean="0">
                <a:solidFill>
                  <a:srgbClr val="0070C0"/>
                </a:solidFill>
                <a:latin typeface="Calibri" pitchFamily="34" charset="0"/>
              </a:rPr>
              <a:t>Write a program to run the square program for 5 cycles and circle program for 2 cycles</a:t>
            </a:r>
          </a:p>
          <a:p>
            <a:pPr>
              <a:buFont typeface="Wingdings" pitchFamily="2" charset="2"/>
              <a:buChar char="Ø"/>
            </a:pPr>
            <a:endParaRPr lang="en-US" sz="2000" b="1" dirty="0">
              <a:solidFill>
                <a:srgbClr val="0070C0"/>
              </a:solidFill>
              <a:latin typeface="Calibri" pitchFamily="34" charset="0"/>
            </a:endParaRPr>
          </a:p>
          <a:p>
            <a:pPr>
              <a:buFont typeface="Wingdings" pitchFamily="2" charset="2"/>
              <a:buChar char="Ø"/>
            </a:pPr>
            <a:r>
              <a:rPr lang="en-US" sz="2000" b="1" dirty="0">
                <a:solidFill>
                  <a:srgbClr val="0070C0"/>
                </a:solidFill>
                <a:latin typeface="Calibri" pitchFamily="34" charset="0"/>
              </a:rPr>
              <a:t>Write a program trace </a:t>
            </a:r>
            <a:r>
              <a:rPr lang="en-US" sz="2000" b="1" dirty="0" smtClean="0">
                <a:solidFill>
                  <a:srgbClr val="0070C0"/>
                </a:solidFill>
                <a:latin typeface="Calibri" pitchFamily="34" charset="0"/>
              </a:rPr>
              <a:t>an equilateral triangle </a:t>
            </a:r>
            <a:r>
              <a:rPr lang="en-US" sz="2000" b="1" dirty="0">
                <a:solidFill>
                  <a:srgbClr val="0070C0"/>
                </a:solidFill>
                <a:latin typeface="Calibri" pitchFamily="34" charset="0"/>
              </a:rPr>
              <a:t>by teaching </a:t>
            </a:r>
            <a:r>
              <a:rPr lang="en-US" sz="2000" b="1" dirty="0" smtClean="0">
                <a:solidFill>
                  <a:srgbClr val="0070C0"/>
                </a:solidFill>
                <a:latin typeface="Calibri" pitchFamily="34" charset="0"/>
              </a:rPr>
              <a:t>one corner of the triangle and entering the dimensions of the side in a register.</a:t>
            </a:r>
            <a:endParaRPr lang="en-US" sz="2000" b="1" dirty="0">
              <a:solidFill>
                <a:srgbClr val="0070C0"/>
              </a:solidFill>
              <a:latin typeface="Calibri" pitchFamily="34" charset="0"/>
            </a:endParaRPr>
          </a:p>
        </p:txBody>
      </p:sp>
    </p:spTree>
    <p:extLst>
      <p:ext uri="{BB962C8B-B14F-4D97-AF65-F5344CB8AC3E}">
        <p14:creationId xmlns:p14="http://schemas.microsoft.com/office/powerpoint/2010/main" xmlns="" val="31136730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Box 1"/>
          <p:cNvSpPr txBox="1">
            <a:spLocks noChangeArrowheads="1"/>
          </p:cNvSpPr>
          <p:nvPr/>
        </p:nvSpPr>
        <p:spPr bwMode="auto">
          <a:xfrm>
            <a:off x="1530964" y="3920299"/>
            <a:ext cx="9059476" cy="762645"/>
          </a:xfrm>
          <a:prstGeom prst="rect">
            <a:avLst/>
          </a:prstGeom>
          <a:noFill/>
          <a:ln w="9525">
            <a:noFill/>
            <a:miter lim="800000"/>
            <a:headEnd/>
            <a:tailEnd/>
          </a:ln>
        </p:spPr>
        <p:txBody>
          <a:bodyPr>
            <a:spAutoFit/>
          </a:bodyPr>
          <a:lstStyle/>
          <a:p>
            <a:pPr algn="ctr"/>
            <a:r>
              <a:rPr lang="en-US" sz="4356" b="1">
                <a:solidFill>
                  <a:srgbClr val="FF0000"/>
                </a:solidFill>
                <a:latin typeface="Calibri" pitchFamily="34" charset="0"/>
              </a:rPr>
              <a:t>Questions</a:t>
            </a:r>
            <a:endParaRPr lang="en-IN" sz="4356" b="1">
              <a:solidFill>
                <a:srgbClr val="FF0000"/>
              </a:solidFill>
              <a:latin typeface="Calibri" pitchFamily="34" charset="0"/>
            </a:endParaRPr>
          </a:p>
        </p:txBody>
      </p:sp>
      <p:pic>
        <p:nvPicPr>
          <p:cNvPr id="160771" name="Picture 2" descr="http://timesonline.typepad.com/.a/6a00d83451586c69e20120a53e61b6970b-800wi"/>
          <p:cNvPicPr>
            <a:picLocks noChangeAspect="1" noChangeArrowheads="1"/>
          </p:cNvPicPr>
          <p:nvPr/>
        </p:nvPicPr>
        <p:blipFill>
          <a:blip r:embed="rId2" cstate="print"/>
          <a:srcRect b="10834"/>
          <a:stretch>
            <a:fillRect/>
          </a:stretch>
        </p:blipFill>
        <p:spPr bwMode="auto">
          <a:xfrm>
            <a:off x="4712154" y="801061"/>
            <a:ext cx="2593361" cy="3083218"/>
          </a:xfrm>
          <a:prstGeom prst="rect">
            <a:avLst/>
          </a:prstGeom>
          <a:noFill/>
          <a:ln w="19050">
            <a:solidFill>
              <a:srgbClr val="005EA4"/>
            </a:solidFill>
            <a:miter lim="800000"/>
            <a:headEnd/>
            <a:tailEnd/>
          </a:ln>
        </p:spPr>
      </p:pic>
    </p:spTree>
    <p:extLst>
      <p:ext uri="{BB962C8B-B14F-4D97-AF65-F5344CB8AC3E}">
        <p14:creationId xmlns:p14="http://schemas.microsoft.com/office/powerpoint/2010/main" xmlns="" val="31032385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TextBox 1"/>
          <p:cNvSpPr txBox="1">
            <a:spLocks noChangeArrowheads="1"/>
          </p:cNvSpPr>
          <p:nvPr/>
        </p:nvSpPr>
        <p:spPr bwMode="auto">
          <a:xfrm>
            <a:off x="1542668" y="5316310"/>
            <a:ext cx="9059476" cy="762645"/>
          </a:xfrm>
          <a:prstGeom prst="rect">
            <a:avLst/>
          </a:prstGeom>
          <a:noFill/>
          <a:ln w="9525">
            <a:noFill/>
            <a:miter lim="800000"/>
            <a:headEnd/>
            <a:tailEnd/>
          </a:ln>
        </p:spPr>
        <p:txBody>
          <a:bodyPr>
            <a:spAutoFit/>
          </a:bodyPr>
          <a:lstStyle/>
          <a:p>
            <a:pPr algn="ctr"/>
            <a:r>
              <a:rPr lang="en-US" sz="4356" b="1">
                <a:solidFill>
                  <a:srgbClr val="FF0000"/>
                </a:solidFill>
                <a:latin typeface="Calibri" pitchFamily="34" charset="0"/>
              </a:rPr>
              <a:t>THANK YOU</a:t>
            </a:r>
            <a:endParaRPr lang="en-IN" sz="4356" b="1">
              <a:solidFill>
                <a:srgbClr val="FF0000"/>
              </a:solidFill>
              <a:latin typeface="Calibri" pitchFamily="34" charset="0"/>
            </a:endParaRPr>
          </a:p>
        </p:txBody>
      </p:sp>
      <p:pic>
        <p:nvPicPr>
          <p:cNvPr id="161795" name="Picture 2" descr="http://www.nses.ca/images/web_dev.jpg"/>
          <p:cNvPicPr>
            <a:picLocks noChangeAspect="1" noChangeArrowheads="1"/>
          </p:cNvPicPr>
          <p:nvPr/>
        </p:nvPicPr>
        <p:blipFill>
          <a:blip r:embed="rId2" cstate="print"/>
          <a:srcRect/>
          <a:stretch>
            <a:fillRect/>
          </a:stretch>
        </p:blipFill>
        <p:spPr bwMode="auto">
          <a:xfrm>
            <a:off x="2927777" y="716655"/>
            <a:ext cx="6542475" cy="4356847"/>
          </a:xfrm>
          <a:prstGeom prst="rect">
            <a:avLst/>
          </a:prstGeom>
          <a:noFill/>
          <a:ln w="19050">
            <a:solidFill>
              <a:srgbClr val="005EA4"/>
            </a:solidFill>
            <a:miter lim="800000"/>
            <a:headEnd/>
            <a:tailEnd/>
          </a:ln>
        </p:spPr>
      </p:pic>
    </p:spTree>
    <p:extLst>
      <p:ext uri="{BB962C8B-B14F-4D97-AF65-F5344CB8AC3E}">
        <p14:creationId xmlns:p14="http://schemas.microsoft.com/office/powerpoint/2010/main" xmlns="" val="3921883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2856459" y="870217"/>
            <a:ext cx="3250346" cy="2489627"/>
            <a:chOff x="7022306" y="1949450"/>
            <a:chExt cx="3352800" cy="2514600"/>
          </a:xfrm>
        </p:grpSpPr>
        <p:pic>
          <p:nvPicPr>
            <p:cNvPr id="11" name="Picture 3" descr="C:\Documents and Settings\darshan.sampath\Desktop\download (1).jpg"/>
            <p:cNvPicPr>
              <a:picLocks noChangeAspect="1" noChangeArrowheads="1"/>
            </p:cNvPicPr>
            <p:nvPr/>
          </p:nvPicPr>
          <p:blipFill>
            <a:blip r:embed="rId2" cstate="print"/>
            <a:srcRect/>
            <a:stretch>
              <a:fillRect/>
            </a:stretch>
          </p:blipFill>
          <p:spPr bwMode="auto">
            <a:xfrm>
              <a:off x="7022306" y="1949450"/>
              <a:ext cx="3281363" cy="2352675"/>
            </a:xfrm>
            <a:prstGeom prst="rect">
              <a:avLst/>
            </a:prstGeom>
            <a:noFill/>
          </p:spPr>
        </p:pic>
        <p:sp>
          <p:nvSpPr>
            <p:cNvPr id="12" name="Rectangle 11"/>
            <p:cNvSpPr/>
            <p:nvPr/>
          </p:nvSpPr>
          <p:spPr>
            <a:xfrm>
              <a:off x="9917906" y="2101850"/>
              <a:ext cx="228600" cy="381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US" sz="1634"/>
            </a:p>
          </p:txBody>
        </p:sp>
        <p:sp>
          <p:nvSpPr>
            <p:cNvPr id="13" name="Rectangle 12"/>
            <p:cNvSpPr/>
            <p:nvPr/>
          </p:nvSpPr>
          <p:spPr>
            <a:xfrm>
              <a:off x="10146506" y="4083050"/>
              <a:ext cx="228600" cy="381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90332" tIns="45166" rIns="90332" bIns="45166" rtlCol="0" anchor="ctr"/>
            <a:lstStyle/>
            <a:p>
              <a:pPr algn="ctr"/>
              <a:endParaRPr lang="en-US" sz="1634"/>
            </a:p>
          </p:txBody>
        </p:sp>
      </p:grpSp>
      <p:pic>
        <p:nvPicPr>
          <p:cNvPr id="9" name="Picture 9" descr="Image result for parallel robots fanuc"/>
          <p:cNvPicPr>
            <a:picLocks noChangeAspect="1" noChangeArrowheads="1"/>
          </p:cNvPicPr>
          <p:nvPr/>
        </p:nvPicPr>
        <p:blipFill>
          <a:blip r:embed="rId3" cstate="print"/>
          <a:srcRect/>
          <a:stretch>
            <a:fillRect/>
          </a:stretch>
        </p:blipFill>
        <p:spPr bwMode="auto">
          <a:xfrm>
            <a:off x="1244253" y="662748"/>
            <a:ext cx="2085495" cy="2784243"/>
          </a:xfrm>
          <a:prstGeom prst="rect">
            <a:avLst/>
          </a:prstGeom>
          <a:noFill/>
        </p:spPr>
      </p:pic>
      <p:pic>
        <p:nvPicPr>
          <p:cNvPr id="17" name="Picture 4" descr="Industrial robot"/>
          <p:cNvPicPr>
            <a:picLocks noChangeAspect="1" noChangeArrowheads="1"/>
          </p:cNvPicPr>
          <p:nvPr/>
        </p:nvPicPr>
        <p:blipFill>
          <a:blip r:embed="rId4" cstate="print"/>
          <a:srcRect/>
          <a:stretch>
            <a:fillRect/>
          </a:stretch>
        </p:blipFill>
        <p:spPr bwMode="auto">
          <a:xfrm>
            <a:off x="7974027" y="3580817"/>
            <a:ext cx="2973721" cy="2199497"/>
          </a:xfrm>
          <a:prstGeom prst="rect">
            <a:avLst/>
          </a:prstGeom>
          <a:noFill/>
        </p:spPr>
      </p:pic>
      <p:pic>
        <p:nvPicPr>
          <p:cNvPr id="18" name="Picture 17" descr="8"/>
          <p:cNvPicPr>
            <a:picLocks noChangeAspect="1" noChangeArrowheads="1"/>
          </p:cNvPicPr>
          <p:nvPr/>
        </p:nvPicPr>
        <p:blipFill>
          <a:blip r:embed="rId5" cstate="print"/>
          <a:srcRect/>
          <a:stretch>
            <a:fillRect/>
          </a:stretch>
        </p:blipFill>
        <p:spPr bwMode="auto">
          <a:xfrm>
            <a:off x="5276931" y="3290687"/>
            <a:ext cx="2929038" cy="2420471"/>
          </a:xfrm>
          <a:prstGeom prst="rect">
            <a:avLst/>
          </a:prstGeom>
          <a:noFill/>
          <a:ln w="9525">
            <a:noFill/>
            <a:miter lim="800000"/>
            <a:headEnd/>
            <a:tailEnd/>
          </a:ln>
        </p:spPr>
      </p:pic>
      <p:sp>
        <p:nvSpPr>
          <p:cNvPr id="19" name="Rectangle 18"/>
          <p:cNvSpPr/>
          <p:nvPr/>
        </p:nvSpPr>
        <p:spPr>
          <a:xfrm>
            <a:off x="6851991" y="5849471"/>
            <a:ext cx="2066208" cy="707886"/>
          </a:xfrm>
          <a:prstGeom prst="rect">
            <a:avLst/>
          </a:prstGeom>
        </p:spPr>
        <p:txBody>
          <a:bodyPr wrap="none">
            <a:spAutoFit/>
          </a:bodyPr>
          <a:lstStyle/>
          <a:p>
            <a:pPr algn="ctr"/>
            <a:r>
              <a:rPr lang="en-US" sz="2000" b="1" dirty="0">
                <a:solidFill>
                  <a:srgbClr val="0070C0"/>
                </a:solidFill>
                <a:latin typeface="Calibri" pitchFamily="34" charset="0"/>
              </a:rPr>
              <a:t>Articulated Robot</a:t>
            </a:r>
          </a:p>
          <a:p>
            <a:pPr algn="ctr"/>
            <a:r>
              <a:rPr lang="en-US" sz="2000" b="1" dirty="0">
                <a:solidFill>
                  <a:srgbClr val="0070C0"/>
                </a:solidFill>
                <a:latin typeface="Calibri" pitchFamily="34" charset="0"/>
              </a:rPr>
              <a:t>DOF = 6</a:t>
            </a:r>
          </a:p>
        </p:txBody>
      </p:sp>
      <p:sp>
        <p:nvSpPr>
          <p:cNvPr id="14" name="Rectangle 13"/>
          <p:cNvSpPr/>
          <p:nvPr/>
        </p:nvSpPr>
        <p:spPr>
          <a:xfrm>
            <a:off x="2560929" y="3290688"/>
            <a:ext cx="1671548" cy="707886"/>
          </a:xfrm>
          <a:prstGeom prst="rect">
            <a:avLst/>
          </a:prstGeom>
        </p:spPr>
        <p:txBody>
          <a:bodyPr wrap="none">
            <a:spAutoFit/>
          </a:bodyPr>
          <a:lstStyle/>
          <a:p>
            <a:pPr algn="ctr"/>
            <a:r>
              <a:rPr lang="en-US" sz="2000" b="1" dirty="0">
                <a:solidFill>
                  <a:srgbClr val="0070C0"/>
                </a:solidFill>
                <a:latin typeface="Calibri" pitchFamily="34" charset="0"/>
              </a:rPr>
              <a:t>Parallel Robot</a:t>
            </a:r>
          </a:p>
          <a:p>
            <a:pPr algn="ctr"/>
            <a:r>
              <a:rPr lang="en-US" sz="2000" b="1" dirty="0">
                <a:solidFill>
                  <a:srgbClr val="0070C0"/>
                </a:solidFill>
                <a:latin typeface="Calibri" pitchFamily="34" charset="0"/>
              </a:rPr>
              <a:t>DOF = 4</a:t>
            </a:r>
          </a:p>
        </p:txBody>
      </p:sp>
    </p:spTree>
    <p:extLst>
      <p:ext uri="{BB962C8B-B14F-4D97-AF65-F5344CB8AC3E}">
        <p14:creationId xmlns:p14="http://schemas.microsoft.com/office/powerpoint/2010/main" xmlns="" val="1748266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63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4675</TotalTime>
  <Words>3509</Words>
  <Application>Microsoft Office PowerPoint</Application>
  <PresentationFormat>Custom</PresentationFormat>
  <Paragraphs>610</Paragraphs>
  <Slides>86</Slides>
  <Notes>10</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Default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TYPES OF OPERATION MODES</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yogesh</dc:creator>
  <cp:lastModifiedBy>pradeep huded</cp:lastModifiedBy>
  <cp:revision>179</cp:revision>
  <dcterms:created xsi:type="dcterms:W3CDTF">2015-03-26T12:05:04Z</dcterms:created>
  <dcterms:modified xsi:type="dcterms:W3CDTF">2021-12-19T17:12:29Z</dcterms:modified>
</cp:coreProperties>
</file>